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4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0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4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2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7EB5-726B-2849-A5F5-2F888FF3A69F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08CC-80C8-3A4A-B272-B62C6CC5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c-WO73Dh7r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B18zwAVO4q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The Emergence of the Nation State System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IB Global Politics </a:t>
            </a:r>
          </a:p>
        </p:txBody>
      </p:sp>
    </p:spTree>
    <p:extLst>
      <p:ext uri="{BB962C8B-B14F-4D97-AF65-F5344CB8AC3E}">
        <p14:creationId xmlns:p14="http://schemas.microsoft.com/office/powerpoint/2010/main" val="194913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How does this relate to the emergence of the nation state?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Prior to the reformation, most Europeans lived in a galaxy of fiefdoms and principalities, but considered themselves belonging to a larger Christian commonwealth led by the Pope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Following Thirty Years War, this mediaeval vertical order was replaced by a horizontal system of autonomous states that recognized no higher authority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004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Terms of Peace of Westphalia (1848)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Gill Sans Light"/>
                <a:cs typeface="Gill Sans Light"/>
              </a:rPr>
              <a:t>All states possessed same legal rights: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Sole jurisdiction over their territory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Unrestricted control over domestic affairs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Freedom to engage in foreign relations with other powers</a:t>
            </a:r>
          </a:p>
          <a:p>
            <a:pPr lvl="1"/>
            <a:endParaRPr lang="en-US" dirty="0">
              <a:latin typeface="Gill Sans Light"/>
              <a:cs typeface="Gill Sans Light"/>
            </a:endParaRPr>
          </a:p>
          <a:p>
            <a:pPr lvl="1"/>
            <a:r>
              <a:rPr lang="en-US" dirty="0">
                <a:latin typeface="Gill Sans Light"/>
                <a:cs typeface="Gill Sans Light"/>
                <a:hlinkClick r:id="rId2"/>
              </a:rPr>
              <a:t>Hilarity</a:t>
            </a:r>
            <a:endParaRPr lang="en-US" dirty="0">
              <a:latin typeface="Gill Sans Light"/>
              <a:cs typeface="Gill Sans Light"/>
            </a:endParaRPr>
          </a:p>
          <a:p>
            <a:pPr marL="457200" lvl="1" indent="0">
              <a:buNone/>
            </a:pPr>
            <a:endParaRPr lang="en-US" dirty="0" smtClean="0">
              <a:latin typeface="Gill Sans Light"/>
              <a:cs typeface="Gill Sans Light"/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21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ill Sans"/>
                <a:cs typeface="Gill Sans"/>
              </a:rPr>
              <a:t>Concept of Sovereignty embodied exclusive rights of states to make, enforce and adjudicate laws within their territory</a:t>
            </a:r>
            <a:endParaRPr 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No overarching institution had the authority to regulate state conduct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Anarchy became core organizing principle of Westphalia rather than Hierarchy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1604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Doc</a:t>
            </a:r>
            <a:endParaRPr lang="en-US" dirty="0"/>
          </a:p>
        </p:txBody>
      </p:sp>
      <p:pic>
        <p:nvPicPr>
          <p:cNvPr id="4" name="what_is_westphalian_sovereignty-_what_does_westphalian_sovereignty_mean-_337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804988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3501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Peace of Westphalia provides terminology to describe nation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Gill Sans Light"/>
              <a:cs typeface="Gill Sans Light"/>
            </a:endParaRP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State, nation and nation-state are all slightly different concepts. Discuss what you think the differences between them are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698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State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An </a:t>
            </a:r>
            <a:r>
              <a:rPr lang="en-US" dirty="0" err="1" smtClean="0">
                <a:latin typeface="Gill Sans Light"/>
                <a:cs typeface="Gill Sans Light"/>
              </a:rPr>
              <a:t>organised</a:t>
            </a:r>
            <a:r>
              <a:rPr lang="en-US" dirty="0" smtClean="0">
                <a:latin typeface="Gill Sans Light"/>
                <a:cs typeface="Gill Sans Light"/>
              </a:rPr>
              <a:t> political entity with a permanent population, a well defined territory and a government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257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Nation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A group of people who feel a common identity due to a shared language, culture and history</a:t>
            </a:r>
          </a:p>
          <a:p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660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Nation-State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A specific geographic area containing a sovereign polity whose population identifies with that polity</a:t>
            </a:r>
          </a:p>
          <a:p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308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 definitions with each of the following and why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49907" cy="4525963"/>
          </a:xfrm>
        </p:spPr>
        <p:txBody>
          <a:bodyPr/>
          <a:lstStyle/>
          <a:p>
            <a:r>
              <a:rPr lang="en-US" dirty="0" smtClean="0"/>
              <a:t>Singapore</a:t>
            </a:r>
          </a:p>
          <a:p>
            <a:r>
              <a:rPr lang="en-US" dirty="0" smtClean="0"/>
              <a:t>Catalonia</a:t>
            </a:r>
          </a:p>
          <a:p>
            <a:r>
              <a:rPr lang="en-US" dirty="0" smtClean="0"/>
              <a:t>USA</a:t>
            </a:r>
          </a:p>
          <a:p>
            <a:r>
              <a:rPr lang="en-US" dirty="0" smtClean="0"/>
              <a:t>Bangladesh</a:t>
            </a:r>
          </a:p>
          <a:p>
            <a:r>
              <a:rPr lang="en-US" dirty="0" smtClean="0"/>
              <a:t>Norway</a:t>
            </a:r>
          </a:p>
          <a:p>
            <a:r>
              <a:rPr lang="en-US" dirty="0" smtClean="0"/>
              <a:t>Kashmir</a:t>
            </a:r>
          </a:p>
          <a:p>
            <a:r>
              <a:rPr lang="en-US" dirty="0" smtClean="0"/>
              <a:t>Xhosa Tribe</a:t>
            </a:r>
          </a:p>
          <a:p>
            <a:r>
              <a:rPr lang="en-US" dirty="0" smtClean="0"/>
              <a:t>Tibet</a:t>
            </a:r>
            <a:endParaRPr lang="en-US" dirty="0"/>
          </a:p>
        </p:txBody>
      </p:sp>
      <p:pic>
        <p:nvPicPr>
          <p:cNvPr id="7" name="Content Placeholder 6" descr="states-nation-states-etc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34" b="-11234"/>
          <a:stretch/>
        </p:blipFill>
        <p:spPr>
          <a:xfrm>
            <a:off x="3014211" y="1600200"/>
            <a:ext cx="5672589" cy="4525963"/>
          </a:xfrm>
        </p:spPr>
      </p:pic>
    </p:spTree>
    <p:extLst>
      <p:ext uri="{BB962C8B-B14F-4D97-AF65-F5344CB8AC3E}">
        <p14:creationId xmlns:p14="http://schemas.microsoft.com/office/powerpoint/2010/main" val="8402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Some examples and words of caution…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Some states (Iceland, Japan) are ethnically homogenous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Some states are multination states (e.g. Nigeria’s population is composed of Igbo, Yoruba, Hausa-Fulani </a:t>
            </a:r>
            <a:r>
              <a:rPr lang="en-US" dirty="0" err="1" smtClean="0">
                <a:latin typeface="Gill Sans Light"/>
                <a:cs typeface="Gill Sans Light"/>
              </a:rPr>
              <a:t>etc</a:t>
            </a:r>
            <a:r>
              <a:rPr lang="en-US" dirty="0" smtClean="0">
                <a:latin typeface="Gill Sans Light"/>
                <a:cs typeface="Gill Sans Light"/>
              </a:rPr>
              <a:t>)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Some nations are multistate nations (e.g. Kurds live in Iraq, Iran and Turkey)</a:t>
            </a:r>
          </a:p>
          <a:p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Any other examples that make things complicated?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737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Many actors are players in the drama of world politics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The most fundamental actors are individual people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Every day, the </a:t>
            </a:r>
            <a:r>
              <a:rPr lang="en-US" dirty="0" smtClean="0">
                <a:latin typeface="Gill Sans Light"/>
                <a:cs typeface="Gill Sans Light"/>
              </a:rPr>
              <a:t>behavior </a:t>
            </a:r>
            <a:r>
              <a:rPr lang="en-US" dirty="0" smtClean="0">
                <a:latin typeface="Gill Sans Light"/>
                <a:cs typeface="Gill Sans Light"/>
              </a:rPr>
              <a:t>of individuals affects how trends in the world will unfold (choosing to recycle; parent a child; migrate to another country)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But individuals exert even more influence through </a:t>
            </a:r>
            <a:r>
              <a:rPr lang="en-US" dirty="0" smtClean="0">
                <a:latin typeface="Gill Sans Light"/>
                <a:cs typeface="Gill Sans Light"/>
              </a:rPr>
              <a:t>organizations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497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‘Human beings are political animals’ - Aristotle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They join groups to enhance their security and welfare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5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Throughout world history, people have belonged to many types of political </a:t>
            </a:r>
            <a:r>
              <a:rPr lang="en-US" dirty="0" smtClean="0">
                <a:latin typeface="Gill Sans Light"/>
                <a:cs typeface="Gill Sans Light"/>
              </a:rPr>
              <a:t>organization </a:t>
            </a:r>
            <a:r>
              <a:rPr lang="en-US" dirty="0" err="1" smtClean="0">
                <a:latin typeface="Gill Sans Light"/>
                <a:cs typeface="Gill Sans Light"/>
              </a:rPr>
              <a:t>inc.</a:t>
            </a:r>
            <a:r>
              <a:rPr lang="en-US" dirty="0" smtClean="0">
                <a:latin typeface="Gill Sans Light"/>
                <a:cs typeface="Gill Sans Light"/>
              </a:rPr>
              <a:t> bands, tribes, chiefdoms and states</a:t>
            </a:r>
          </a:p>
          <a:p>
            <a:pPr marL="0" indent="0">
              <a:buNone/>
            </a:pPr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When </a:t>
            </a:r>
            <a:r>
              <a:rPr lang="en-US" dirty="0" smtClean="0">
                <a:latin typeface="Gill Sans Light"/>
                <a:cs typeface="Gill Sans Light"/>
              </a:rPr>
              <a:t>organizations </a:t>
            </a:r>
            <a:r>
              <a:rPr lang="en-US" dirty="0" smtClean="0">
                <a:latin typeface="Gill Sans Light"/>
                <a:cs typeface="Gill Sans Light"/>
              </a:rPr>
              <a:t>come into contact they sometimes collaborate for mutual benefit. More often, they compete over scarce resources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Nation States are the pre-eminent political </a:t>
            </a:r>
            <a:r>
              <a:rPr lang="en-US" sz="3200" dirty="0" err="1" smtClean="0">
                <a:latin typeface="Gill Sans"/>
                <a:cs typeface="Gill Sans"/>
              </a:rPr>
              <a:t>organisations</a:t>
            </a:r>
            <a:r>
              <a:rPr lang="en-US" sz="3200" dirty="0">
                <a:latin typeface="Gill Sans"/>
                <a:cs typeface="Gill Sans"/>
              </a:rPr>
              <a:t> </a:t>
            </a:r>
            <a:r>
              <a:rPr lang="en-US" sz="3200" dirty="0" smtClean="0">
                <a:latin typeface="Gill Sans"/>
                <a:cs typeface="Gill Sans"/>
              </a:rPr>
              <a:t>on the world stage today. </a:t>
            </a:r>
            <a:endParaRPr lang="en-US" sz="3200" dirty="0">
              <a:latin typeface="Gill Sans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This has not always been the case</a:t>
            </a: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When do you think they achieved their pre-eminent position. What was the reason for this? </a:t>
            </a:r>
            <a:r>
              <a:rPr lang="en-US" i="1" dirty="0" smtClean="0">
                <a:latin typeface="Gill Sans Light"/>
                <a:cs typeface="Gill Sans Light"/>
              </a:rPr>
              <a:t>(Discuss briefly in groups and feedback to class)</a:t>
            </a:r>
            <a:endParaRPr lang="en-US" i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268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Modern Nation State System born with Peace of Westphalia (1648)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Peace of </a:t>
            </a:r>
            <a:r>
              <a:rPr lang="en-US" dirty="0" err="1" smtClean="0">
                <a:latin typeface="Gill Sans Light"/>
                <a:cs typeface="Gill Sans Light"/>
              </a:rPr>
              <a:t>Westpahila</a:t>
            </a:r>
            <a:r>
              <a:rPr lang="en-US" dirty="0" smtClean="0">
                <a:latin typeface="Gill Sans Light"/>
                <a:cs typeface="Gill Sans Light"/>
              </a:rPr>
              <a:t> ended Thirty Years War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Thirty Years War – complex, multidimensional conflict originating from cultural, political and economic currents sweeping Europe following Protestant Reformation</a:t>
            </a:r>
          </a:p>
          <a:p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104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Dimension of Thirty Years War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Religious – clashes between Protestants and Catholics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Governmental – civil war over issue of imperial authority within Holy Roman Empire (territory stretching from France to Poland, united through marriages to Catholic Hapsburg dynasty)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Geostrategic – Austrian and Spanish branches of House of Hapsburg against Danish, Swedish, Dutch and French thrones</a:t>
            </a:r>
          </a:p>
        </p:txBody>
      </p:sp>
    </p:spTree>
    <p:extLst>
      <p:ext uri="{BB962C8B-B14F-4D97-AF65-F5344CB8AC3E}">
        <p14:creationId xmlns:p14="http://schemas.microsoft.com/office/powerpoint/2010/main" val="243284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started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Prague, May 21, 1618 – members of local assembly denounced anti-protestant policies of Hapsburgs and threw two Hapsburg emissaries from a window in </a:t>
            </a:r>
            <a:r>
              <a:rPr lang="en-US" dirty="0" err="1" smtClean="0">
                <a:latin typeface="Gill Sans Light"/>
                <a:cs typeface="Gill Sans Light"/>
              </a:rPr>
              <a:t>Hradčany</a:t>
            </a:r>
            <a:r>
              <a:rPr lang="en-US" dirty="0" smtClean="0">
                <a:latin typeface="Gill Sans Light"/>
                <a:cs typeface="Gill Sans Light"/>
              </a:rPr>
              <a:t> Castle into a dung heap below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I'm so sorry about his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2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Hapsburgs responded with force…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Igniting a war that drew in participants from across Europe – producing tragedy of epic proportions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Aftermath – much of central Europe lay desolate, stripped of population, drained of population by massacre, famine and disease</a:t>
            </a:r>
          </a:p>
          <a:p>
            <a:pPr marL="0" indent="0">
              <a:buNone/>
            </a:pPr>
            <a:endParaRPr lang="en-US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628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275</TotalTime>
  <Words>667</Words>
  <Application>Microsoft Macintosh PowerPoint</Application>
  <PresentationFormat>On-screen Show (4:3)</PresentationFormat>
  <Paragraphs>77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The Emergence of the Nation State System</vt:lpstr>
      <vt:lpstr>Many actors are players in the drama of world politics</vt:lpstr>
      <vt:lpstr>PowerPoint Presentation</vt:lpstr>
      <vt:lpstr>PowerPoint Presentation</vt:lpstr>
      <vt:lpstr>Nation States are the pre-eminent political organisations on the world stage today. </vt:lpstr>
      <vt:lpstr>Modern Nation State System born with Peace of Westphalia (1648)</vt:lpstr>
      <vt:lpstr>Dimension of Thirty Years War</vt:lpstr>
      <vt:lpstr>What started it?</vt:lpstr>
      <vt:lpstr>Hapsburgs responded with force…</vt:lpstr>
      <vt:lpstr>How does this relate to the emergence of the nation state?</vt:lpstr>
      <vt:lpstr>Terms of Peace of Westphalia (1848)</vt:lpstr>
      <vt:lpstr>Concept of Sovereignty embodied exclusive rights of states to make, enforce and adjudicate laws within their territory</vt:lpstr>
      <vt:lpstr>Website Doc</vt:lpstr>
      <vt:lpstr>Peace of Westphalia provides terminology to describe nation states</vt:lpstr>
      <vt:lpstr>State</vt:lpstr>
      <vt:lpstr>Nation</vt:lpstr>
      <vt:lpstr>Nation-State</vt:lpstr>
      <vt:lpstr>Match definitions with each of the following and why</vt:lpstr>
      <vt:lpstr>Some examples and words of caution…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Emergence of the Nation State System</dc:title>
  <dc:creator>Ben Fugill</dc:creator>
  <cp:lastModifiedBy>Susan I Hines</cp:lastModifiedBy>
  <cp:revision>17</cp:revision>
  <dcterms:created xsi:type="dcterms:W3CDTF">2015-09-17T13:58:54Z</dcterms:created>
  <dcterms:modified xsi:type="dcterms:W3CDTF">2018-10-24T12:02:10Z</dcterms:modified>
</cp:coreProperties>
</file>