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5" d="100"/>
          <a:sy n="65" d="100"/>
        </p:scale>
        <p:origin x="-1488"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F7AE0BB-77B0-3B44-9314-2D9FD2E8E643}" type="datetimeFigureOut">
              <a:rPr lang="en-US" smtClean="0"/>
              <a:t>1/7/19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25B47A-BAE9-B246-81B2-60500B4BA1D7}" type="slidenum">
              <a:rPr lang="en-US" smtClean="0"/>
              <a:t>‹#›</a:t>
            </a:fld>
            <a:endParaRPr lang="en-US"/>
          </a:p>
        </p:txBody>
      </p:sp>
    </p:spTree>
    <p:extLst>
      <p:ext uri="{BB962C8B-B14F-4D97-AF65-F5344CB8AC3E}">
        <p14:creationId xmlns:p14="http://schemas.microsoft.com/office/powerpoint/2010/main" val="5842652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7AE0BB-77B0-3B44-9314-2D9FD2E8E643}" type="datetimeFigureOut">
              <a:rPr lang="en-US" smtClean="0"/>
              <a:t>1/7/19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25B47A-BAE9-B246-81B2-60500B4BA1D7}" type="slidenum">
              <a:rPr lang="en-US" smtClean="0"/>
              <a:t>‹#›</a:t>
            </a:fld>
            <a:endParaRPr lang="en-US"/>
          </a:p>
        </p:txBody>
      </p:sp>
    </p:spTree>
    <p:extLst>
      <p:ext uri="{BB962C8B-B14F-4D97-AF65-F5344CB8AC3E}">
        <p14:creationId xmlns:p14="http://schemas.microsoft.com/office/powerpoint/2010/main" val="2059674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7AE0BB-77B0-3B44-9314-2D9FD2E8E643}" type="datetimeFigureOut">
              <a:rPr lang="en-US" smtClean="0"/>
              <a:t>1/7/19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25B47A-BAE9-B246-81B2-60500B4BA1D7}" type="slidenum">
              <a:rPr lang="en-US" smtClean="0"/>
              <a:t>‹#›</a:t>
            </a:fld>
            <a:endParaRPr lang="en-US"/>
          </a:p>
        </p:txBody>
      </p:sp>
    </p:spTree>
    <p:extLst>
      <p:ext uri="{BB962C8B-B14F-4D97-AF65-F5344CB8AC3E}">
        <p14:creationId xmlns:p14="http://schemas.microsoft.com/office/powerpoint/2010/main" val="1523330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7AE0BB-77B0-3B44-9314-2D9FD2E8E643}" type="datetimeFigureOut">
              <a:rPr lang="en-US" smtClean="0"/>
              <a:t>1/7/19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25B47A-BAE9-B246-81B2-60500B4BA1D7}" type="slidenum">
              <a:rPr lang="en-US" smtClean="0"/>
              <a:t>‹#›</a:t>
            </a:fld>
            <a:endParaRPr lang="en-US"/>
          </a:p>
        </p:txBody>
      </p:sp>
    </p:spTree>
    <p:extLst>
      <p:ext uri="{BB962C8B-B14F-4D97-AF65-F5344CB8AC3E}">
        <p14:creationId xmlns:p14="http://schemas.microsoft.com/office/powerpoint/2010/main" val="1482805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7AE0BB-77B0-3B44-9314-2D9FD2E8E643}" type="datetimeFigureOut">
              <a:rPr lang="en-US" smtClean="0"/>
              <a:t>1/7/19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25B47A-BAE9-B246-81B2-60500B4BA1D7}" type="slidenum">
              <a:rPr lang="en-US" smtClean="0"/>
              <a:t>‹#›</a:t>
            </a:fld>
            <a:endParaRPr lang="en-US"/>
          </a:p>
        </p:txBody>
      </p:sp>
    </p:spTree>
    <p:extLst>
      <p:ext uri="{BB962C8B-B14F-4D97-AF65-F5344CB8AC3E}">
        <p14:creationId xmlns:p14="http://schemas.microsoft.com/office/powerpoint/2010/main" val="655021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F7AE0BB-77B0-3B44-9314-2D9FD2E8E643}" type="datetimeFigureOut">
              <a:rPr lang="en-US" smtClean="0"/>
              <a:t>1/7/19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25B47A-BAE9-B246-81B2-60500B4BA1D7}" type="slidenum">
              <a:rPr lang="en-US" smtClean="0"/>
              <a:t>‹#›</a:t>
            </a:fld>
            <a:endParaRPr lang="en-US"/>
          </a:p>
        </p:txBody>
      </p:sp>
    </p:spTree>
    <p:extLst>
      <p:ext uri="{BB962C8B-B14F-4D97-AF65-F5344CB8AC3E}">
        <p14:creationId xmlns:p14="http://schemas.microsoft.com/office/powerpoint/2010/main" val="3359888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7AE0BB-77B0-3B44-9314-2D9FD2E8E643}" type="datetimeFigureOut">
              <a:rPr lang="en-US" smtClean="0"/>
              <a:t>1/7/19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25B47A-BAE9-B246-81B2-60500B4BA1D7}" type="slidenum">
              <a:rPr lang="en-US" smtClean="0"/>
              <a:t>‹#›</a:t>
            </a:fld>
            <a:endParaRPr lang="en-US"/>
          </a:p>
        </p:txBody>
      </p:sp>
    </p:spTree>
    <p:extLst>
      <p:ext uri="{BB962C8B-B14F-4D97-AF65-F5344CB8AC3E}">
        <p14:creationId xmlns:p14="http://schemas.microsoft.com/office/powerpoint/2010/main" val="2059249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7AE0BB-77B0-3B44-9314-2D9FD2E8E643}" type="datetimeFigureOut">
              <a:rPr lang="en-US" smtClean="0"/>
              <a:t>1/7/19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25B47A-BAE9-B246-81B2-60500B4BA1D7}" type="slidenum">
              <a:rPr lang="en-US" smtClean="0"/>
              <a:t>‹#›</a:t>
            </a:fld>
            <a:endParaRPr lang="en-US"/>
          </a:p>
        </p:txBody>
      </p:sp>
    </p:spTree>
    <p:extLst>
      <p:ext uri="{BB962C8B-B14F-4D97-AF65-F5344CB8AC3E}">
        <p14:creationId xmlns:p14="http://schemas.microsoft.com/office/powerpoint/2010/main" val="1696812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7AE0BB-77B0-3B44-9314-2D9FD2E8E643}" type="datetimeFigureOut">
              <a:rPr lang="en-US" smtClean="0"/>
              <a:t>1/7/19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25B47A-BAE9-B246-81B2-60500B4BA1D7}" type="slidenum">
              <a:rPr lang="en-US" smtClean="0"/>
              <a:t>‹#›</a:t>
            </a:fld>
            <a:endParaRPr lang="en-US"/>
          </a:p>
        </p:txBody>
      </p:sp>
    </p:spTree>
    <p:extLst>
      <p:ext uri="{BB962C8B-B14F-4D97-AF65-F5344CB8AC3E}">
        <p14:creationId xmlns:p14="http://schemas.microsoft.com/office/powerpoint/2010/main" val="1549573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7AE0BB-77B0-3B44-9314-2D9FD2E8E643}" type="datetimeFigureOut">
              <a:rPr lang="en-US" smtClean="0"/>
              <a:t>1/7/19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25B47A-BAE9-B246-81B2-60500B4BA1D7}" type="slidenum">
              <a:rPr lang="en-US" smtClean="0"/>
              <a:t>‹#›</a:t>
            </a:fld>
            <a:endParaRPr lang="en-US"/>
          </a:p>
        </p:txBody>
      </p:sp>
    </p:spTree>
    <p:extLst>
      <p:ext uri="{BB962C8B-B14F-4D97-AF65-F5344CB8AC3E}">
        <p14:creationId xmlns:p14="http://schemas.microsoft.com/office/powerpoint/2010/main" val="1695810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7AE0BB-77B0-3B44-9314-2D9FD2E8E643}" type="datetimeFigureOut">
              <a:rPr lang="en-US" smtClean="0"/>
              <a:t>1/7/19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25B47A-BAE9-B246-81B2-60500B4BA1D7}" type="slidenum">
              <a:rPr lang="en-US" smtClean="0"/>
              <a:t>‹#›</a:t>
            </a:fld>
            <a:endParaRPr lang="en-US"/>
          </a:p>
        </p:txBody>
      </p:sp>
    </p:spTree>
    <p:extLst>
      <p:ext uri="{BB962C8B-B14F-4D97-AF65-F5344CB8AC3E}">
        <p14:creationId xmlns:p14="http://schemas.microsoft.com/office/powerpoint/2010/main" val="223211195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7AE0BB-77B0-3B44-9314-2D9FD2E8E643}" type="datetimeFigureOut">
              <a:rPr lang="en-US" smtClean="0"/>
              <a:t>1/7/19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25B47A-BAE9-B246-81B2-60500B4BA1D7}" type="slidenum">
              <a:rPr lang="en-US" smtClean="0"/>
              <a:t>‹#›</a:t>
            </a:fld>
            <a:endParaRPr lang="en-US"/>
          </a:p>
        </p:txBody>
      </p:sp>
    </p:spTree>
    <p:extLst>
      <p:ext uri="{BB962C8B-B14F-4D97-AF65-F5344CB8AC3E}">
        <p14:creationId xmlns:p14="http://schemas.microsoft.com/office/powerpoint/2010/main" val="16513628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s://youtu.be/rTWPgF6bNLA"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youtu.be/QjD95gmn87c"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youtu.be/SBSP3GCLNQo"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globalpolicy.org/international-justice/the-international-criminal-court/general-documents-analysis-and-articles-on-the-icc/51456-does-the-icc-have-an-africa-problem.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theguardian.com/law/2012/jul/10/icc-sentences-thomas-lubanga-14-years"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hrw.org/topic/justicia-internacional/international-criminal-court"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bbc.com/news/world-11809908"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iccwatch.org/"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humanrightscommitments.ca/2015/12/summary-information-rome-statute-of-the-international-criminal-court/"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en.wikipedia.org/wiki/Rome_Statute_of_the_International_Criminal_Court"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hrw.org/news/1998/12/01/summary-key-provisions-icc-statut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aljazeera.com/news/2018/04/rwanda-kagame-accuses-icc-bias-africa-180429050656022.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icc-cpi.int/about?ln=en"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youtu.be/PR8qPyCrrs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youtu.be/jz7fOtThE6E"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youtu.be/pDQepfY3ig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International Criminal Court</a:t>
            </a:r>
            <a:endParaRPr lang="en-US" dirty="0"/>
          </a:p>
        </p:txBody>
      </p:sp>
      <p:sp>
        <p:nvSpPr>
          <p:cNvPr id="3" name="Subtitle 2"/>
          <p:cNvSpPr>
            <a:spLocks noGrp="1"/>
          </p:cNvSpPr>
          <p:nvPr>
            <p:ph type="subTitle" idx="1"/>
          </p:nvPr>
        </p:nvSpPr>
        <p:spPr/>
        <p:txBody>
          <a:bodyPr/>
          <a:lstStyle/>
          <a:p>
            <a:r>
              <a:rPr lang="en-US" dirty="0" smtClean="0">
                <a:hlinkClick r:id="rId2"/>
              </a:rPr>
              <a:t>How the ICC works</a:t>
            </a:r>
            <a:endParaRPr lang="en-US" dirty="0"/>
          </a:p>
        </p:txBody>
      </p:sp>
    </p:spTree>
    <p:extLst>
      <p:ext uri="{BB962C8B-B14F-4D97-AF65-F5344CB8AC3E}">
        <p14:creationId xmlns:p14="http://schemas.microsoft.com/office/powerpoint/2010/main" val="42235747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 5</a:t>
            </a:r>
            <a:endParaRPr lang="en-US" dirty="0"/>
          </a:p>
        </p:txBody>
      </p:sp>
      <p:sp>
        <p:nvSpPr>
          <p:cNvPr id="3" name="Content Placeholder 2"/>
          <p:cNvSpPr>
            <a:spLocks noGrp="1"/>
          </p:cNvSpPr>
          <p:nvPr>
            <p:ph idx="1"/>
          </p:nvPr>
        </p:nvSpPr>
        <p:spPr/>
        <p:txBody>
          <a:bodyPr/>
          <a:lstStyle/>
          <a:p>
            <a:pPr marL="0" indent="0">
              <a:buNone/>
            </a:pPr>
            <a:r>
              <a:rPr lang="en-US" dirty="0" smtClean="0"/>
              <a:t>This </a:t>
            </a:r>
            <a:r>
              <a:rPr lang="en-US" dirty="0"/>
              <a:t>video, very briefly, introduces the case of Thomas </a:t>
            </a:r>
            <a:r>
              <a:rPr lang="en-US" dirty="0" err="1"/>
              <a:t>Lubanga</a:t>
            </a:r>
            <a:r>
              <a:rPr lang="en-US" dirty="0"/>
              <a:t> who, so far, is the only person to have been convicted by the ICC. Does this mean this ICC is ineffective or not</a:t>
            </a:r>
            <a:r>
              <a:rPr lang="en-US" dirty="0" smtClean="0"/>
              <a:t>?</a:t>
            </a:r>
          </a:p>
          <a:p>
            <a:pPr marL="0" indent="0">
              <a:buNone/>
            </a:pPr>
            <a:endParaRPr lang="en-US" dirty="0"/>
          </a:p>
          <a:p>
            <a:pPr marL="0" indent="0">
              <a:buNone/>
            </a:pPr>
            <a:r>
              <a:rPr lang="en-US" dirty="0" smtClean="0">
                <a:hlinkClick r:id="rId2"/>
              </a:rPr>
              <a:t>Sweet Christmas, me too</a:t>
            </a:r>
            <a:endParaRPr lang="en-US" dirty="0"/>
          </a:p>
          <a:p>
            <a:endParaRPr lang="en-US" dirty="0"/>
          </a:p>
        </p:txBody>
      </p:sp>
    </p:spTree>
    <p:extLst>
      <p:ext uri="{BB962C8B-B14F-4D97-AF65-F5344CB8AC3E}">
        <p14:creationId xmlns:p14="http://schemas.microsoft.com/office/powerpoint/2010/main" val="9234086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 6</a:t>
            </a:r>
            <a:endParaRPr lang="en-US" dirty="0"/>
          </a:p>
        </p:txBody>
      </p:sp>
      <p:sp>
        <p:nvSpPr>
          <p:cNvPr id="3" name="Content Placeholder 2"/>
          <p:cNvSpPr>
            <a:spLocks noGrp="1"/>
          </p:cNvSpPr>
          <p:nvPr>
            <p:ph idx="1"/>
          </p:nvPr>
        </p:nvSpPr>
        <p:spPr/>
        <p:txBody>
          <a:bodyPr/>
          <a:lstStyle/>
          <a:p>
            <a:r>
              <a:rPr lang="en-US" dirty="0"/>
              <a:t>This video considers the case of </a:t>
            </a:r>
            <a:r>
              <a:rPr lang="en-US" dirty="0" err="1"/>
              <a:t>Saif</a:t>
            </a:r>
            <a:r>
              <a:rPr lang="en-US" dirty="0"/>
              <a:t> al-Islam </a:t>
            </a:r>
            <a:r>
              <a:rPr lang="en-US" dirty="0" err="1"/>
              <a:t>Gadaffi</a:t>
            </a:r>
            <a:r>
              <a:rPr lang="en-US" dirty="0"/>
              <a:t> - the son of deposed Libyan dictator Col. </a:t>
            </a:r>
            <a:r>
              <a:rPr lang="en-US" dirty="0" err="1"/>
              <a:t>Gadaffi</a:t>
            </a:r>
            <a:r>
              <a:rPr lang="en-US" dirty="0"/>
              <a:t> who was overthrown as part of the so called Arab Spring</a:t>
            </a:r>
          </a:p>
          <a:p>
            <a:endParaRPr lang="en-US" dirty="0" smtClean="0"/>
          </a:p>
          <a:p>
            <a:r>
              <a:rPr lang="en-US" dirty="0" smtClean="0">
                <a:hlinkClick r:id="rId2"/>
              </a:rPr>
              <a:t>one guess...</a:t>
            </a:r>
            <a:endParaRPr lang="en-US" dirty="0"/>
          </a:p>
        </p:txBody>
      </p:sp>
    </p:spTree>
    <p:extLst>
      <p:ext uri="{BB962C8B-B14F-4D97-AF65-F5344CB8AC3E}">
        <p14:creationId xmlns:p14="http://schemas.microsoft.com/office/powerpoint/2010/main" val="19278209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 7</a:t>
            </a:r>
            <a:endParaRPr lang="en-US" dirty="0"/>
          </a:p>
        </p:txBody>
      </p:sp>
      <p:sp>
        <p:nvSpPr>
          <p:cNvPr id="3" name="Content Placeholder 2"/>
          <p:cNvSpPr>
            <a:spLocks noGrp="1"/>
          </p:cNvSpPr>
          <p:nvPr>
            <p:ph idx="1"/>
          </p:nvPr>
        </p:nvSpPr>
        <p:spPr/>
        <p:txBody>
          <a:bodyPr/>
          <a:lstStyle/>
          <a:p>
            <a:r>
              <a:rPr lang="en-US" dirty="0"/>
              <a:t>This is a very interesting article published on the Global Policy Forum by </a:t>
            </a:r>
            <a:r>
              <a:rPr lang="en-US" dirty="0" err="1"/>
              <a:t>Nyanjala</a:t>
            </a:r>
            <a:r>
              <a:rPr lang="en-US" dirty="0"/>
              <a:t> </a:t>
            </a:r>
            <a:r>
              <a:rPr lang="en-US" dirty="0" err="1"/>
              <a:t>Nyabola</a:t>
            </a:r>
            <a:r>
              <a:rPr lang="en-US" dirty="0"/>
              <a:t> that discusses, in light of the fact that all of those indicted so far by the ICC are African, whether or not the Court has an 'Africa problem'. You can find the </a:t>
            </a:r>
            <a:r>
              <a:rPr lang="en-US" dirty="0" smtClean="0"/>
              <a:t>article </a:t>
            </a:r>
            <a:r>
              <a:rPr lang="en-US" dirty="0" smtClean="0">
                <a:hlinkClick r:id="rId2"/>
              </a:rPr>
              <a:t>here</a:t>
            </a:r>
            <a:r>
              <a:rPr lang="en-US" dirty="0" smtClean="0"/>
              <a:t>.</a:t>
            </a:r>
            <a:endParaRPr lang="en-US" dirty="0"/>
          </a:p>
          <a:p>
            <a:endParaRPr lang="en-US" dirty="0"/>
          </a:p>
        </p:txBody>
      </p:sp>
    </p:spTree>
    <p:extLst>
      <p:ext uri="{BB962C8B-B14F-4D97-AF65-F5344CB8AC3E}">
        <p14:creationId xmlns:p14="http://schemas.microsoft.com/office/powerpoint/2010/main" val="28347243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 8</a:t>
            </a:r>
            <a:endParaRPr lang="en-US" dirty="0"/>
          </a:p>
        </p:txBody>
      </p:sp>
      <p:sp>
        <p:nvSpPr>
          <p:cNvPr id="3" name="Content Placeholder 2"/>
          <p:cNvSpPr>
            <a:spLocks noGrp="1"/>
          </p:cNvSpPr>
          <p:nvPr>
            <p:ph idx="1"/>
          </p:nvPr>
        </p:nvSpPr>
        <p:spPr/>
        <p:txBody>
          <a:bodyPr/>
          <a:lstStyle/>
          <a:p>
            <a:r>
              <a:rPr lang="en-US" dirty="0"/>
              <a:t>This is an article from the Guardian newspaper in the UK on the news that Thomas </a:t>
            </a:r>
            <a:r>
              <a:rPr lang="en-US" dirty="0" err="1"/>
              <a:t>Lubanga</a:t>
            </a:r>
            <a:r>
              <a:rPr lang="en-US" dirty="0"/>
              <a:t> has been convicted and sentenced for the recruitment of child soldiers by the Court and, in doing so, become the first person to be convicted by the Court. You can find the </a:t>
            </a:r>
            <a:r>
              <a:rPr lang="en-US" dirty="0" smtClean="0"/>
              <a:t>article </a:t>
            </a:r>
            <a:r>
              <a:rPr lang="en-US" dirty="0" smtClean="0">
                <a:hlinkClick r:id="rId2"/>
              </a:rPr>
              <a:t>here</a:t>
            </a:r>
            <a:r>
              <a:rPr lang="en-US" dirty="0" smtClean="0"/>
              <a:t>.</a:t>
            </a:r>
            <a:endParaRPr lang="en-US" dirty="0"/>
          </a:p>
          <a:p>
            <a:endParaRPr lang="en-US" dirty="0"/>
          </a:p>
        </p:txBody>
      </p:sp>
    </p:spTree>
    <p:extLst>
      <p:ext uri="{BB962C8B-B14F-4D97-AF65-F5344CB8AC3E}">
        <p14:creationId xmlns:p14="http://schemas.microsoft.com/office/powerpoint/2010/main" val="207864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 9</a:t>
            </a:r>
            <a:endParaRPr lang="en-US" dirty="0"/>
          </a:p>
        </p:txBody>
      </p:sp>
      <p:sp>
        <p:nvSpPr>
          <p:cNvPr id="3" name="Content Placeholder 2"/>
          <p:cNvSpPr>
            <a:spLocks noGrp="1"/>
          </p:cNvSpPr>
          <p:nvPr>
            <p:ph idx="1"/>
          </p:nvPr>
        </p:nvSpPr>
        <p:spPr/>
        <p:txBody>
          <a:bodyPr/>
          <a:lstStyle/>
          <a:p>
            <a:r>
              <a:rPr lang="en-US" dirty="0"/>
              <a:t>This is the online portal for all ICC related articles and statements provided by the transnational NGO Human Rights Watch (HRW). You can access the </a:t>
            </a:r>
            <a:r>
              <a:rPr lang="en-US" dirty="0" smtClean="0"/>
              <a:t>portal </a:t>
            </a:r>
            <a:r>
              <a:rPr lang="en-US" dirty="0" smtClean="0">
                <a:hlinkClick r:id="rId2"/>
              </a:rPr>
              <a:t>here</a:t>
            </a:r>
            <a:r>
              <a:rPr lang="en-US" dirty="0" smtClean="0"/>
              <a:t>.</a:t>
            </a:r>
            <a:endParaRPr lang="en-US" dirty="0"/>
          </a:p>
        </p:txBody>
      </p:sp>
    </p:spTree>
    <p:extLst>
      <p:ext uri="{BB962C8B-B14F-4D97-AF65-F5344CB8AC3E}">
        <p14:creationId xmlns:p14="http://schemas.microsoft.com/office/powerpoint/2010/main" val="9596321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 10</a:t>
            </a:r>
            <a:endParaRPr lang="en-US" dirty="0"/>
          </a:p>
        </p:txBody>
      </p:sp>
      <p:sp>
        <p:nvSpPr>
          <p:cNvPr id="3" name="Content Placeholder 2"/>
          <p:cNvSpPr>
            <a:spLocks noGrp="1"/>
          </p:cNvSpPr>
          <p:nvPr>
            <p:ph idx="1"/>
          </p:nvPr>
        </p:nvSpPr>
        <p:spPr/>
        <p:txBody>
          <a:bodyPr/>
          <a:lstStyle/>
          <a:p>
            <a:r>
              <a:rPr lang="en-US" dirty="0"/>
              <a:t>This source is a BBC article that seeks to answer the simple - but often misunderstood - question 'What does the International Criminal Court do?'. You can find the </a:t>
            </a:r>
            <a:r>
              <a:rPr lang="en-US" dirty="0" smtClean="0"/>
              <a:t>article </a:t>
            </a:r>
            <a:r>
              <a:rPr lang="en-US" dirty="0" smtClean="0">
                <a:hlinkClick r:id="rId2"/>
              </a:rPr>
              <a:t>here</a:t>
            </a:r>
            <a:r>
              <a:rPr lang="en-US" dirty="0" smtClean="0"/>
              <a:t>.</a:t>
            </a:r>
            <a:endParaRPr lang="en-US" dirty="0"/>
          </a:p>
        </p:txBody>
      </p:sp>
    </p:spTree>
    <p:extLst>
      <p:ext uri="{BB962C8B-B14F-4D97-AF65-F5344CB8AC3E}">
        <p14:creationId xmlns:p14="http://schemas.microsoft.com/office/powerpoint/2010/main" val="13505310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 11</a:t>
            </a:r>
            <a:endParaRPr lang="en-US" dirty="0"/>
          </a:p>
        </p:txBody>
      </p:sp>
      <p:sp>
        <p:nvSpPr>
          <p:cNvPr id="3" name="Content Placeholder 2"/>
          <p:cNvSpPr>
            <a:spLocks noGrp="1"/>
          </p:cNvSpPr>
          <p:nvPr>
            <p:ph idx="1"/>
          </p:nvPr>
        </p:nvSpPr>
        <p:spPr/>
        <p:txBody>
          <a:bodyPr/>
          <a:lstStyle/>
          <a:p>
            <a:r>
              <a:rPr lang="en-US" dirty="0"/>
              <a:t>This is a </a:t>
            </a:r>
            <a:r>
              <a:rPr lang="en-US" dirty="0" smtClean="0">
                <a:hlinkClick r:id="rId2"/>
              </a:rPr>
              <a:t>site</a:t>
            </a:r>
            <a:r>
              <a:rPr lang="en-US" b="1" dirty="0"/>
              <a:t> </a:t>
            </a:r>
            <a:r>
              <a:rPr lang="en-US" dirty="0"/>
              <a:t>set up specifically to check up on the work of the ICC and find out if it is doing enough to uphold Human Rights violations.</a:t>
            </a:r>
          </a:p>
          <a:p>
            <a:endParaRPr lang="en-US" dirty="0"/>
          </a:p>
        </p:txBody>
      </p:sp>
    </p:spTree>
    <p:extLst>
      <p:ext uri="{BB962C8B-B14F-4D97-AF65-F5344CB8AC3E}">
        <p14:creationId xmlns:p14="http://schemas.microsoft.com/office/powerpoint/2010/main" val="22373695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 12</a:t>
            </a:r>
            <a:endParaRPr lang="en-US" dirty="0"/>
          </a:p>
        </p:txBody>
      </p:sp>
      <p:sp>
        <p:nvSpPr>
          <p:cNvPr id="3" name="Content Placeholder 2"/>
          <p:cNvSpPr>
            <a:spLocks noGrp="1"/>
          </p:cNvSpPr>
          <p:nvPr>
            <p:ph idx="1"/>
          </p:nvPr>
        </p:nvSpPr>
        <p:spPr/>
        <p:txBody>
          <a:bodyPr/>
          <a:lstStyle/>
          <a:p>
            <a:r>
              <a:rPr lang="en-US" dirty="0"/>
              <a:t>This is a summary of the Rome Statute and how the ICC was set up from a Canadian perspective. Find the </a:t>
            </a:r>
            <a:r>
              <a:rPr lang="en-US" dirty="0" smtClean="0"/>
              <a:t>article </a:t>
            </a:r>
            <a:r>
              <a:rPr lang="en-US" dirty="0" smtClean="0">
                <a:hlinkClick r:id="rId2"/>
              </a:rPr>
              <a:t>here</a:t>
            </a:r>
            <a:endParaRPr lang="en-US" dirty="0"/>
          </a:p>
          <a:p>
            <a:endParaRPr lang="en-US" dirty="0"/>
          </a:p>
        </p:txBody>
      </p:sp>
    </p:spTree>
    <p:extLst>
      <p:ext uri="{BB962C8B-B14F-4D97-AF65-F5344CB8AC3E}">
        <p14:creationId xmlns:p14="http://schemas.microsoft.com/office/powerpoint/2010/main" val="19035456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 13</a:t>
            </a:r>
            <a:endParaRPr lang="en-US" dirty="0"/>
          </a:p>
        </p:txBody>
      </p:sp>
      <p:sp>
        <p:nvSpPr>
          <p:cNvPr id="3" name="Content Placeholder 2"/>
          <p:cNvSpPr>
            <a:spLocks noGrp="1"/>
          </p:cNvSpPr>
          <p:nvPr>
            <p:ph idx="1"/>
          </p:nvPr>
        </p:nvSpPr>
        <p:spPr/>
        <p:txBody>
          <a:bodyPr/>
          <a:lstStyle/>
          <a:p>
            <a:r>
              <a:rPr lang="en-US" dirty="0"/>
              <a:t>Everyone's </a:t>
            </a:r>
            <a:r>
              <a:rPr lang="en-US" dirty="0" err="1"/>
              <a:t>favourite</a:t>
            </a:r>
            <a:r>
              <a:rPr lang="en-US" dirty="0"/>
              <a:t> website, an introduction to the Rome Statute, what is it, when it was introduced, what it states, who the signatories are and are not and the power of the ICC. Find the </a:t>
            </a:r>
            <a:r>
              <a:rPr lang="en-US" dirty="0" smtClean="0"/>
              <a:t>link </a:t>
            </a:r>
            <a:r>
              <a:rPr lang="en-US" dirty="0" smtClean="0">
                <a:hlinkClick r:id="rId2"/>
              </a:rPr>
              <a:t>here</a:t>
            </a:r>
            <a:r>
              <a:rPr lang="en-US" dirty="0" smtClean="0"/>
              <a:t>.</a:t>
            </a:r>
          </a:p>
          <a:p>
            <a:endParaRPr lang="en-US" dirty="0"/>
          </a:p>
        </p:txBody>
      </p:sp>
    </p:spTree>
    <p:extLst>
      <p:ext uri="{BB962C8B-B14F-4D97-AF65-F5344CB8AC3E}">
        <p14:creationId xmlns:p14="http://schemas.microsoft.com/office/powerpoint/2010/main" val="19044478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 14</a:t>
            </a:r>
            <a:endParaRPr lang="en-US" dirty="0"/>
          </a:p>
        </p:txBody>
      </p:sp>
      <p:sp>
        <p:nvSpPr>
          <p:cNvPr id="3" name="Content Placeholder 2"/>
          <p:cNvSpPr>
            <a:spLocks noGrp="1"/>
          </p:cNvSpPr>
          <p:nvPr>
            <p:ph idx="1"/>
          </p:nvPr>
        </p:nvSpPr>
        <p:spPr/>
        <p:txBody>
          <a:bodyPr/>
          <a:lstStyle/>
          <a:p>
            <a:r>
              <a:rPr lang="en-US" dirty="0"/>
              <a:t>A link to the Human Rights Watch site look at the key provisions of the International Criminal Court and the legal status it has. Find the link to </a:t>
            </a:r>
            <a:r>
              <a:rPr lang="en-US" dirty="0" smtClean="0"/>
              <a:t>this </a:t>
            </a:r>
            <a:r>
              <a:rPr lang="en-US" dirty="0" smtClean="0">
                <a:hlinkClick r:id="rId2"/>
              </a:rPr>
              <a:t>here</a:t>
            </a:r>
            <a:r>
              <a:rPr lang="en-US" dirty="0" smtClean="0"/>
              <a:t>.</a:t>
            </a:r>
            <a:endParaRPr lang="en-US" dirty="0"/>
          </a:p>
        </p:txBody>
      </p:sp>
    </p:spTree>
    <p:extLst>
      <p:ext uri="{BB962C8B-B14F-4D97-AF65-F5344CB8AC3E}">
        <p14:creationId xmlns:p14="http://schemas.microsoft.com/office/powerpoint/2010/main" val="2151238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 and report back</a:t>
            </a:r>
            <a:endParaRPr lang="en-US" dirty="0"/>
          </a:p>
        </p:txBody>
      </p:sp>
      <p:sp>
        <p:nvSpPr>
          <p:cNvPr id="3" name="Content Placeholder 2"/>
          <p:cNvSpPr>
            <a:spLocks noGrp="1"/>
          </p:cNvSpPr>
          <p:nvPr>
            <p:ph idx="1"/>
          </p:nvPr>
        </p:nvSpPr>
        <p:spPr/>
        <p:txBody>
          <a:bodyPr/>
          <a:lstStyle/>
          <a:p>
            <a:r>
              <a:rPr lang="en-US" dirty="0" smtClean="0"/>
              <a:t>When established?</a:t>
            </a:r>
          </a:p>
          <a:p>
            <a:r>
              <a:rPr lang="en-US" dirty="0" smtClean="0"/>
              <a:t>Legal Status?</a:t>
            </a:r>
          </a:p>
          <a:p>
            <a:r>
              <a:rPr lang="en-US" dirty="0" smtClean="0"/>
              <a:t>Signatories?</a:t>
            </a:r>
          </a:p>
          <a:p>
            <a:r>
              <a:rPr lang="en-US" dirty="0" smtClean="0"/>
              <a:t>Problems?</a:t>
            </a:r>
          </a:p>
          <a:p>
            <a:r>
              <a:rPr lang="en-US" dirty="0" smtClean="0"/>
              <a:t>Powers?</a:t>
            </a:r>
          </a:p>
          <a:p>
            <a:endParaRPr lang="en-US" dirty="0"/>
          </a:p>
          <a:p>
            <a:r>
              <a:rPr lang="en-US" dirty="0" smtClean="0"/>
              <a:t>What are the limits? Overextends?</a:t>
            </a:r>
            <a:endParaRPr lang="en-US" dirty="0"/>
          </a:p>
        </p:txBody>
      </p:sp>
    </p:spTree>
    <p:extLst>
      <p:ext uri="{BB962C8B-B14F-4D97-AF65-F5344CB8AC3E}">
        <p14:creationId xmlns:p14="http://schemas.microsoft.com/office/powerpoint/2010/main" val="37195398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 15</a:t>
            </a:r>
            <a:endParaRPr lang="en-US" dirty="0"/>
          </a:p>
        </p:txBody>
      </p:sp>
      <p:sp>
        <p:nvSpPr>
          <p:cNvPr id="3" name="Content Placeholder 2"/>
          <p:cNvSpPr>
            <a:spLocks noGrp="1"/>
          </p:cNvSpPr>
          <p:nvPr>
            <p:ph idx="1"/>
          </p:nvPr>
        </p:nvSpPr>
        <p:spPr/>
        <p:txBody>
          <a:bodyPr/>
          <a:lstStyle/>
          <a:p>
            <a:r>
              <a:rPr lang="en-US" dirty="0"/>
              <a:t>A link to the recent article from Al Jazeera featuring the criticism </a:t>
            </a:r>
            <a:r>
              <a:rPr lang="en-US" dirty="0" err="1"/>
              <a:t>levelled</a:t>
            </a:r>
            <a:r>
              <a:rPr lang="en-US" dirty="0"/>
              <a:t> at the ICC by Rwandan leader, Paul </a:t>
            </a:r>
            <a:r>
              <a:rPr lang="en-US" dirty="0" err="1"/>
              <a:t>Kagame</a:t>
            </a:r>
            <a:r>
              <a:rPr lang="en-US" dirty="0"/>
              <a:t>, use this to get an idea about some of the different arguments around the criminal court and it's work.</a:t>
            </a:r>
          </a:p>
          <a:p>
            <a:r>
              <a:rPr lang="en-US" dirty="0" smtClean="0">
                <a:hlinkClick r:id="rId2"/>
              </a:rPr>
              <a:t>Here</a:t>
            </a:r>
            <a:endParaRPr lang="en-US" dirty="0"/>
          </a:p>
        </p:txBody>
      </p:sp>
    </p:spTree>
    <p:extLst>
      <p:ext uri="{BB962C8B-B14F-4D97-AF65-F5344CB8AC3E}">
        <p14:creationId xmlns:p14="http://schemas.microsoft.com/office/powerpoint/2010/main" val="743788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b="1" dirty="0"/>
              <a:t>In groups, you will use the </a:t>
            </a:r>
            <a:r>
              <a:rPr lang="en-US" b="1" dirty="0" smtClean="0"/>
              <a:t>following sources </a:t>
            </a:r>
            <a:r>
              <a:rPr lang="en-US" b="1" dirty="0"/>
              <a:t>- plus any others you wish - to create a single </a:t>
            </a:r>
            <a:r>
              <a:rPr lang="en-US" b="1" dirty="0" smtClean="0"/>
              <a:t>document/poster/</a:t>
            </a:r>
            <a:r>
              <a:rPr lang="en-US" b="1" dirty="0" err="1" smtClean="0"/>
              <a:t>ppt</a:t>
            </a:r>
            <a:r>
              <a:rPr lang="en-US" b="1" dirty="0" smtClean="0"/>
              <a:t> for </a:t>
            </a:r>
            <a:r>
              <a:rPr lang="en-US" b="1" dirty="0"/>
              <a:t>display with the theme of </a:t>
            </a:r>
            <a:r>
              <a:rPr lang="en-US" b="1" dirty="0" smtClean="0"/>
              <a:t>‘The </a:t>
            </a:r>
            <a:r>
              <a:rPr lang="en-US" b="1" dirty="0"/>
              <a:t>International Criminal Court: An Introduction to the Issues'. </a:t>
            </a:r>
            <a:endParaRPr lang="en-US" dirty="0"/>
          </a:p>
        </p:txBody>
      </p:sp>
    </p:spTree>
    <p:extLst>
      <p:ext uri="{BB962C8B-B14F-4D97-AF65-F5344CB8AC3E}">
        <p14:creationId xmlns:p14="http://schemas.microsoft.com/office/powerpoint/2010/main" val="366007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a:p>
          <a:p>
            <a:r>
              <a:rPr lang="en-US" b="1" dirty="0"/>
              <a:t>Your display should cover a minimum of: What is the ICC? Who are its members? What powers does it have? Where has it operated? How does it help to uphold Human Rights? What cases has it dealt with? What violations should it deal with but hasn't yet?</a:t>
            </a:r>
            <a:endParaRPr lang="en-US" dirty="0"/>
          </a:p>
          <a:p>
            <a:endParaRPr lang="en-US" dirty="0"/>
          </a:p>
        </p:txBody>
      </p:sp>
    </p:spTree>
    <p:extLst>
      <p:ext uri="{BB962C8B-B14F-4D97-AF65-F5344CB8AC3E}">
        <p14:creationId xmlns:p14="http://schemas.microsoft.com/office/powerpoint/2010/main" val="3465561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You have all of this lesson </a:t>
            </a:r>
            <a:r>
              <a:rPr lang="en-US" b="1" dirty="0" smtClean="0"/>
              <a:t> and the next to </a:t>
            </a:r>
            <a:r>
              <a:rPr lang="en-US" b="1" dirty="0"/>
              <a:t>complete this activity (plus any time outside of class you wish to contribute). However, it is unlikely each person in the group will be able to study all sources in the time available so you will want to consider how best to divide the work. Otherwise, the only limits are the title above and your own creativity! </a:t>
            </a:r>
            <a:endParaRPr lang="en-US" dirty="0"/>
          </a:p>
          <a:p>
            <a:endParaRPr lang="en-US" dirty="0"/>
          </a:p>
        </p:txBody>
      </p:sp>
    </p:spTree>
    <p:extLst>
      <p:ext uri="{BB962C8B-B14F-4D97-AF65-F5344CB8AC3E}">
        <p14:creationId xmlns:p14="http://schemas.microsoft.com/office/powerpoint/2010/main" val="1773760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 1</a:t>
            </a:r>
            <a:endParaRPr lang="en-US" dirty="0"/>
          </a:p>
        </p:txBody>
      </p:sp>
      <p:sp>
        <p:nvSpPr>
          <p:cNvPr id="3" name="Content Placeholder 2"/>
          <p:cNvSpPr>
            <a:spLocks noGrp="1"/>
          </p:cNvSpPr>
          <p:nvPr>
            <p:ph idx="1"/>
          </p:nvPr>
        </p:nvSpPr>
        <p:spPr/>
        <p:txBody>
          <a:bodyPr/>
          <a:lstStyle/>
          <a:p>
            <a:pPr marL="0" indent="0">
              <a:buNone/>
            </a:pPr>
            <a:r>
              <a:rPr lang="en-GB" dirty="0"/>
              <a:t> </a:t>
            </a:r>
            <a:endParaRPr lang="en-US" dirty="0"/>
          </a:p>
          <a:p>
            <a:r>
              <a:rPr lang="en-US" dirty="0"/>
              <a:t>This link is a FAQ section of the ICC's website in which they attempt to answer some of the most commonly asked questions about the Court's work. You can access the </a:t>
            </a:r>
            <a:r>
              <a:rPr lang="en-US" dirty="0" smtClean="0"/>
              <a:t>link </a:t>
            </a:r>
            <a:r>
              <a:rPr lang="en-US" dirty="0" smtClean="0">
                <a:hlinkClick r:id="rId2"/>
              </a:rPr>
              <a:t>here</a:t>
            </a:r>
            <a:endParaRPr lang="en-US" dirty="0"/>
          </a:p>
          <a:p>
            <a:endParaRPr lang="en-US" dirty="0"/>
          </a:p>
        </p:txBody>
      </p:sp>
    </p:spTree>
    <p:extLst>
      <p:ext uri="{BB962C8B-B14F-4D97-AF65-F5344CB8AC3E}">
        <p14:creationId xmlns:p14="http://schemas.microsoft.com/office/powerpoint/2010/main" val="27367065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 2</a:t>
            </a:r>
            <a:endParaRPr lang="en-US" dirty="0"/>
          </a:p>
        </p:txBody>
      </p:sp>
      <p:sp>
        <p:nvSpPr>
          <p:cNvPr id="3" name="Content Placeholder 2"/>
          <p:cNvSpPr>
            <a:spLocks noGrp="1"/>
          </p:cNvSpPr>
          <p:nvPr>
            <p:ph idx="1"/>
          </p:nvPr>
        </p:nvSpPr>
        <p:spPr/>
        <p:txBody>
          <a:bodyPr/>
          <a:lstStyle/>
          <a:p>
            <a:r>
              <a:rPr lang="en-US" sz="2400" dirty="0"/>
              <a:t>This source is a video produced by the Open University in the UK and provides a very clear and concise introduction to the ICC. It also distinguishes between the ICC - which is not a UN tribunal - and UN tribunals such as the United Nations Special Tribunal for </a:t>
            </a:r>
            <a:r>
              <a:rPr lang="en-US" sz="2400" dirty="0" err="1"/>
              <a:t>Yugoslava</a:t>
            </a:r>
            <a:r>
              <a:rPr lang="en-US" sz="2400" dirty="0"/>
              <a:t> or the United Nations Special Tribunal for Sierra Leone. This is an important distinction and one you should pay attention to.</a:t>
            </a:r>
          </a:p>
          <a:p>
            <a:r>
              <a:rPr lang="en-US" dirty="0" smtClean="0">
                <a:hlinkClick r:id="rId2"/>
              </a:rPr>
              <a:t>Watch me</a:t>
            </a:r>
            <a:endParaRPr lang="en-US" dirty="0"/>
          </a:p>
        </p:txBody>
      </p:sp>
    </p:spTree>
    <p:extLst>
      <p:ext uri="{BB962C8B-B14F-4D97-AF65-F5344CB8AC3E}">
        <p14:creationId xmlns:p14="http://schemas.microsoft.com/office/powerpoint/2010/main" val="2528236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 3</a:t>
            </a:r>
            <a:endParaRPr lang="en-US" dirty="0"/>
          </a:p>
        </p:txBody>
      </p:sp>
      <p:sp>
        <p:nvSpPr>
          <p:cNvPr id="3" name="Content Placeholder 2"/>
          <p:cNvSpPr>
            <a:spLocks noGrp="1"/>
          </p:cNvSpPr>
          <p:nvPr>
            <p:ph idx="1"/>
          </p:nvPr>
        </p:nvSpPr>
        <p:spPr/>
        <p:txBody>
          <a:bodyPr/>
          <a:lstStyle/>
          <a:p>
            <a:r>
              <a:rPr lang="en-US" dirty="0"/>
              <a:t>This video clip discusses the formation and structure of the court. Where is it located? How does it operate? What facilities does it have?</a:t>
            </a:r>
          </a:p>
          <a:p>
            <a:r>
              <a:rPr lang="en-US" dirty="0" smtClean="0">
                <a:hlinkClick r:id="rId2"/>
              </a:rPr>
              <a:t>watch me too</a:t>
            </a:r>
            <a:endParaRPr lang="en-US" dirty="0"/>
          </a:p>
        </p:txBody>
      </p:sp>
    </p:spTree>
    <p:extLst>
      <p:ext uri="{BB962C8B-B14F-4D97-AF65-F5344CB8AC3E}">
        <p14:creationId xmlns:p14="http://schemas.microsoft.com/office/powerpoint/2010/main" val="41704051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 4</a:t>
            </a:r>
            <a:endParaRPr lang="en-US" dirty="0"/>
          </a:p>
        </p:txBody>
      </p:sp>
      <p:sp>
        <p:nvSpPr>
          <p:cNvPr id="3" name="Content Placeholder 2"/>
          <p:cNvSpPr>
            <a:spLocks noGrp="1"/>
          </p:cNvSpPr>
          <p:nvPr>
            <p:ph idx="1"/>
          </p:nvPr>
        </p:nvSpPr>
        <p:spPr/>
        <p:txBody>
          <a:bodyPr/>
          <a:lstStyle/>
          <a:p>
            <a:r>
              <a:rPr lang="en-US" dirty="0"/>
              <a:t>This short video looks at the work of the lawyers - the barristers and judges - who, obviously, are essential to the functioning of the International Criminal Court</a:t>
            </a:r>
          </a:p>
          <a:p>
            <a:endParaRPr lang="en-US" dirty="0" smtClean="0"/>
          </a:p>
          <a:p>
            <a:r>
              <a:rPr lang="en-US" dirty="0" smtClean="0">
                <a:hlinkClick r:id="rId2"/>
              </a:rPr>
              <a:t>and me</a:t>
            </a:r>
            <a:endParaRPr lang="en-US" dirty="0"/>
          </a:p>
        </p:txBody>
      </p:sp>
    </p:spTree>
    <p:extLst>
      <p:ext uri="{BB962C8B-B14F-4D97-AF65-F5344CB8AC3E}">
        <p14:creationId xmlns:p14="http://schemas.microsoft.com/office/powerpoint/2010/main" val="41765019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45</TotalTime>
  <Words>749</Words>
  <Application>Microsoft Macintosh PowerPoint</Application>
  <PresentationFormat>On-screen Show (4:3)</PresentationFormat>
  <Paragraphs>54</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International Criminal Court</vt:lpstr>
      <vt:lpstr>Find and report back</vt:lpstr>
      <vt:lpstr>PowerPoint Presentation</vt:lpstr>
      <vt:lpstr>PowerPoint Presentation</vt:lpstr>
      <vt:lpstr>PowerPoint Presentation</vt:lpstr>
      <vt:lpstr>Source 1</vt:lpstr>
      <vt:lpstr>Source 2</vt:lpstr>
      <vt:lpstr>Source 3</vt:lpstr>
      <vt:lpstr>Source 4</vt:lpstr>
      <vt:lpstr>Source 5</vt:lpstr>
      <vt:lpstr>Source 6</vt:lpstr>
      <vt:lpstr>Source 7</vt:lpstr>
      <vt:lpstr>Source 8</vt:lpstr>
      <vt:lpstr>Source 9</vt:lpstr>
      <vt:lpstr>Source 10</vt:lpstr>
      <vt:lpstr>Source 11</vt:lpstr>
      <vt:lpstr>Source 12</vt:lpstr>
      <vt:lpstr>Source 13</vt:lpstr>
      <vt:lpstr>Source 14</vt:lpstr>
      <vt:lpstr>Source 15</vt:lpstr>
    </vt:vector>
  </TitlesOfParts>
  <Company>Kinston High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Criminal Court</dc:title>
  <dc:creator>Susan I Hines</dc:creator>
  <cp:lastModifiedBy>Susan I Hines</cp:lastModifiedBy>
  <cp:revision>6</cp:revision>
  <dcterms:created xsi:type="dcterms:W3CDTF">2019-01-07T12:36:58Z</dcterms:created>
  <dcterms:modified xsi:type="dcterms:W3CDTF">2019-01-07T13:22:37Z</dcterms:modified>
</cp:coreProperties>
</file>