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4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BAF56-4B83-C14E-9490-484620710CBE}" type="datetimeFigureOut">
              <a:rPr lang="en-US" smtClean="0"/>
              <a:t>4/24/19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7021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BAF56-4B83-C14E-9490-484620710CBE}" type="datetimeFigureOut">
              <a:rPr lang="en-US" smtClean="0"/>
              <a:t>4/24/19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428328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BAF56-4B83-C14E-9490-484620710CBE}" type="datetimeFigureOut">
              <a:rPr lang="en-US" smtClean="0"/>
              <a:t>4/24/19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179925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BAF56-4B83-C14E-9490-484620710CBE}" type="datetimeFigureOut">
              <a:rPr lang="en-US" smtClean="0"/>
              <a:t>4/24/19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107345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BAF56-4B83-C14E-9490-484620710CBE}" type="datetimeFigureOut">
              <a:rPr lang="en-US" smtClean="0"/>
              <a:t>4/24/19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328759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9BAF56-4B83-C14E-9490-484620710CBE}" type="datetimeFigureOut">
              <a:rPr lang="en-US" smtClean="0"/>
              <a:t>4/24/19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87758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9BAF56-4B83-C14E-9490-484620710CBE}" type="datetimeFigureOut">
              <a:rPr lang="en-US" smtClean="0"/>
              <a:t>4/24/19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360714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9BAF56-4B83-C14E-9490-484620710CBE}" type="datetimeFigureOut">
              <a:rPr lang="en-US" smtClean="0"/>
              <a:t>4/24/19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16073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BAF56-4B83-C14E-9490-484620710CBE}" type="datetimeFigureOut">
              <a:rPr lang="en-US" smtClean="0"/>
              <a:t>4/24/19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201392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BAF56-4B83-C14E-9490-484620710CBE}" type="datetimeFigureOut">
              <a:rPr lang="en-US" smtClean="0"/>
              <a:t>4/24/19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2916291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BAF56-4B83-C14E-9490-484620710CBE}" type="datetimeFigureOut">
              <a:rPr lang="en-US" smtClean="0"/>
              <a:t>4/24/19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AFA81-6710-F444-A255-FEDE3D8506EC}" type="slidenum">
              <a:rPr lang="en-US" smtClean="0"/>
              <a:t>‹#›</a:t>
            </a:fld>
            <a:endParaRPr lang="en-US"/>
          </a:p>
        </p:txBody>
      </p:sp>
    </p:spTree>
    <p:extLst>
      <p:ext uri="{BB962C8B-B14F-4D97-AF65-F5344CB8AC3E}">
        <p14:creationId xmlns:p14="http://schemas.microsoft.com/office/powerpoint/2010/main" val="4218923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BAF56-4B83-C14E-9490-484620710CBE}" type="datetimeFigureOut">
              <a:rPr lang="en-US" smtClean="0"/>
              <a:t>4/24/19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AFA81-6710-F444-A255-FEDE3D8506EC}" type="slidenum">
              <a:rPr lang="en-US" smtClean="0"/>
              <a:t>‹#›</a:t>
            </a:fld>
            <a:endParaRPr lang="en-US"/>
          </a:p>
        </p:txBody>
      </p:sp>
    </p:spTree>
    <p:extLst>
      <p:ext uri="{BB962C8B-B14F-4D97-AF65-F5344CB8AC3E}">
        <p14:creationId xmlns:p14="http://schemas.microsoft.com/office/powerpoint/2010/main" val="25553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9" Type="http://schemas.openxmlformats.org/officeDocument/2006/relationships/hyperlink" Target="https://en.wikipedia.org/wiki/Muslim_Brotherhood%23cite_note-27" TargetMode="External"/><Relationship Id="rId20" Type="http://schemas.openxmlformats.org/officeDocument/2006/relationships/hyperlink" Target="https://en.wikipedia.org/wiki/Muslim_Brotherhood%23cite_note-EgyptGovtDeclaresTerrorist-9" TargetMode="External"/><Relationship Id="rId21" Type="http://schemas.openxmlformats.org/officeDocument/2006/relationships/hyperlink" Target="https://en.wikipedia.org/wiki/Muslim_Brotherhood%23cite_note-base.consultant.ru-10" TargetMode="External"/><Relationship Id="rId22" Type="http://schemas.openxmlformats.org/officeDocument/2006/relationships/hyperlink" Target="https://en.wikipedia.org/wiki/Muslim_Brotherhood%23cite_note-11" TargetMode="External"/><Relationship Id="rId23" Type="http://schemas.openxmlformats.org/officeDocument/2006/relationships/hyperlink" Target="https://en.wikipedia.org/wiki/Muslim_Brotherhood%23cite_note-Alaa_Shahine_and_Glen_Carey.2C_Bloomberg_News-12" TargetMode="External"/><Relationship Id="rId10" Type="http://schemas.openxmlformats.org/officeDocument/2006/relationships/hyperlink" Target="https://en.wikipedia.org/wiki/Muslim_Brotherhood%23cite_note-28" TargetMode="External"/><Relationship Id="rId11" Type="http://schemas.openxmlformats.org/officeDocument/2006/relationships/hyperlink" Target="https://en.wikipedia.org/wiki/Muslim_Brotherhood%23cite_note-29" TargetMode="External"/><Relationship Id="rId12" Type="http://schemas.openxmlformats.org/officeDocument/2006/relationships/hyperlink" Target="https://en.wikipedia.org/wiki/Bahrain" TargetMode="External"/><Relationship Id="rId13" Type="http://schemas.openxmlformats.org/officeDocument/2006/relationships/hyperlink" Target="https://en.wikipedia.org/wiki/Muslim_Brotherhood%23cite_note-7" TargetMode="External"/><Relationship Id="rId14" Type="http://schemas.openxmlformats.org/officeDocument/2006/relationships/hyperlink" Target="https://en.wikipedia.org/wiki/Muslim_Brotherhood%23cite_note-8" TargetMode="External"/><Relationship Id="rId15" Type="http://schemas.openxmlformats.org/officeDocument/2006/relationships/hyperlink" Target="https://en.wikipedia.org/wiki/Egypt" TargetMode="External"/><Relationship Id="rId16" Type="http://schemas.openxmlformats.org/officeDocument/2006/relationships/hyperlink" Target="https://en.wikipedia.org/wiki/Russia" TargetMode="External"/><Relationship Id="rId17" Type="http://schemas.openxmlformats.org/officeDocument/2006/relationships/hyperlink" Target="https://en.wikipedia.org/wiki/Syria" TargetMode="External"/><Relationship Id="rId18" Type="http://schemas.openxmlformats.org/officeDocument/2006/relationships/hyperlink" Target="https://en.wikipedia.org/wiki/Saudi_Arabia" TargetMode="External"/><Relationship Id="rId19" Type="http://schemas.openxmlformats.org/officeDocument/2006/relationships/hyperlink" Target="https://en.wikipedia.org/wiki/United_Arab_Emirates" TargetMode="External"/><Relationship Id="rId1" Type="http://schemas.openxmlformats.org/officeDocument/2006/relationships/slideLayout" Target="../slideLayouts/slideLayout2.xml"/><Relationship Id="rId2" Type="http://schemas.openxmlformats.org/officeDocument/2006/relationships/hyperlink" Target="https://en.wikipedia.org/wiki/Muslim_Brotherhood%23cite_note-wade-26" TargetMode="External"/><Relationship Id="rId3" Type="http://schemas.openxmlformats.org/officeDocument/2006/relationships/hyperlink" Target="https://en.wikipedia.org/wiki/Egyptian_presidential_election,_2012" TargetMode="External"/><Relationship Id="rId4" Type="http://schemas.openxmlformats.org/officeDocument/2006/relationships/hyperlink" Target="https://en.wikipedia.org/wiki/Mohamed_Morsi" TargetMode="External"/><Relationship Id="rId5" Type="http://schemas.openxmlformats.org/officeDocument/2006/relationships/hyperlink" Target="https://en.wikipedia.org/wiki/2011_Egyptian_Revolution" TargetMode="External"/><Relationship Id="rId6" Type="http://schemas.openxmlformats.org/officeDocument/2006/relationships/hyperlink" Target="https://en.wikipedia.org/wiki/2013_Egyptian_coup_d'%C3%A9tat" TargetMode="External"/><Relationship Id="rId7" Type="http://schemas.openxmlformats.org/officeDocument/2006/relationships/hyperlink" Target="https://en.wikipedia.org/wiki/Arab_Spring" TargetMode="External"/><Relationship Id="rId8" Type="http://schemas.openxmlformats.org/officeDocument/2006/relationships/hyperlink" Target="https://en.wikipedia.org/wiki/Muslim_Brotherhood%23cite_note-Ibish-2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tes.google.com/a/isb.be/isbglobalpolitics/unit-peace-and-conflict/humanitarian-intervention-r2p/Screen%20Shot%202017-01-24%20at%203.43.23%20PM.png?attredirects=0" TargetMode="Externa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7-01-24 at 1.32.57 PM.png"/>
          <p:cNvPicPr>
            <a:picLocks noGrp="1" noChangeAspect="1"/>
          </p:cNvPicPr>
          <p:nvPr>
            <p:ph idx="1"/>
          </p:nvPr>
        </p:nvPicPr>
        <p:blipFill>
          <a:blip r:embed="rId2">
            <a:extLst>
              <a:ext uri="{28A0092B-C50C-407E-A947-70E740481C1C}">
                <a14:useLocalDpi xmlns:a14="http://schemas.microsoft.com/office/drawing/2010/main" val="0"/>
              </a:ext>
            </a:extLst>
          </a:blip>
          <a:srcRect l="-21745" r="-21745"/>
          <a:stretch>
            <a:fillRect/>
          </a:stretch>
        </p:blipFill>
        <p:spPr>
          <a:xfrm>
            <a:off x="457200" y="796230"/>
            <a:ext cx="8229600" cy="5329934"/>
          </a:xfrm>
        </p:spPr>
      </p:pic>
    </p:spTree>
    <p:extLst>
      <p:ext uri="{BB962C8B-B14F-4D97-AF65-F5344CB8AC3E}">
        <p14:creationId xmlns:p14="http://schemas.microsoft.com/office/powerpoint/2010/main" val="165452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Sovereignty</a:t>
            </a:r>
            <a:endParaRPr lang="en-US" dirty="0"/>
          </a:p>
        </p:txBody>
      </p:sp>
      <p:sp>
        <p:nvSpPr>
          <p:cNvPr id="3" name="Content Placeholder 2"/>
          <p:cNvSpPr>
            <a:spLocks noGrp="1"/>
          </p:cNvSpPr>
          <p:nvPr>
            <p:ph idx="1"/>
          </p:nvPr>
        </p:nvSpPr>
        <p:spPr/>
        <p:txBody>
          <a:bodyPr/>
          <a:lstStyle/>
          <a:p>
            <a:r>
              <a:rPr lang="en-US" dirty="0"/>
              <a:t>Should states have unconditional sovereignty over their affairs or does the international community have the right to intervene in a country for humanitarian purposes?</a:t>
            </a:r>
          </a:p>
          <a:p>
            <a:r>
              <a:rPr lang="en-US" dirty="0"/>
              <a:t>Should humanitarian intervention include "regime change" when the leader is identified as causing the humanitarian crisis?</a:t>
            </a:r>
          </a:p>
          <a:p>
            <a:endParaRPr lang="en-US" dirty="0"/>
          </a:p>
        </p:txBody>
      </p:sp>
    </p:spTree>
    <p:extLst>
      <p:ext uri="{BB962C8B-B14F-4D97-AF65-F5344CB8AC3E}">
        <p14:creationId xmlns:p14="http://schemas.microsoft.com/office/powerpoint/2010/main" val="3317931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FOREIGN INTERVENTION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a:t>The reality that interventions may not be plausibly mounted in every justifiable case is no reason for them not to be mounted in any case." Do you agree?</a:t>
            </a:r>
          </a:p>
          <a:p>
            <a:r>
              <a:rPr lang="en-US" dirty="0"/>
              <a:t>What would success look like for a humanitarian intervention? What factors might prevent that success from being achieved?</a:t>
            </a:r>
          </a:p>
          <a:p>
            <a:r>
              <a:rPr lang="en-US" dirty="0"/>
              <a:t>Some states have invoked R2P to justify their own unilateral actions.  Are there circumstances in which unilateral measures are justified?</a:t>
            </a:r>
          </a:p>
          <a:p>
            <a:endParaRPr lang="en-US" dirty="0"/>
          </a:p>
        </p:txBody>
      </p:sp>
    </p:spTree>
    <p:extLst>
      <p:ext uri="{BB962C8B-B14F-4D97-AF65-F5344CB8AC3E}">
        <p14:creationId xmlns:p14="http://schemas.microsoft.com/office/powerpoint/2010/main" val="65403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ORGANIZATIONS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Which of two evils is the worse: the damage to international order if the Security Council is bypassed or the damage to that order if human beings are slaughtered while the Security Council stands by"?</a:t>
            </a:r>
          </a:p>
          <a:p>
            <a:r>
              <a:rPr lang="en-US" dirty="0"/>
              <a:t>To what extent should international organizations be allowed to act during situations of conflict?</a:t>
            </a:r>
          </a:p>
          <a:p>
            <a:endParaRPr lang="en-US" dirty="0"/>
          </a:p>
        </p:txBody>
      </p:sp>
    </p:spTree>
    <p:extLst>
      <p:ext uri="{BB962C8B-B14F-4D97-AF65-F5344CB8AC3E}">
        <p14:creationId xmlns:p14="http://schemas.microsoft.com/office/powerpoint/2010/main" val="378976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ETHNIC CONFLICT</a:t>
            </a:r>
            <a:endParaRPr lang="en-US"/>
          </a:p>
        </p:txBody>
      </p:sp>
      <p:sp>
        <p:nvSpPr>
          <p:cNvPr id="3" name="Content Placeholder 2"/>
          <p:cNvSpPr>
            <a:spLocks noGrp="1"/>
          </p:cNvSpPr>
          <p:nvPr>
            <p:ph idx="1"/>
          </p:nvPr>
        </p:nvSpPr>
        <p:spPr/>
        <p:txBody>
          <a:bodyPr>
            <a:normAutofit lnSpcReduction="10000"/>
          </a:bodyPr>
          <a:lstStyle/>
          <a:p>
            <a:r>
              <a:rPr lang="en-US" dirty="0" smtClean="0"/>
              <a:t>Do </a:t>
            </a:r>
            <a:r>
              <a:rPr lang="en-US" dirty="0"/>
              <a:t>the terms "ethnic conflict" and "ethnic cleansing" clarify or cloud the case for humanitarian intervention?</a:t>
            </a:r>
          </a:p>
          <a:p>
            <a:r>
              <a:rPr lang="en-US" dirty="0"/>
              <a:t>"It is only a matter of time before reports emerge again from somewhere of massacres, mass starvation, rape, and ethnic cleansing. And then the question will arise again in the Security Council, in political capitals, and in the media: What do we do?"</a:t>
            </a:r>
          </a:p>
          <a:p>
            <a:endParaRPr lang="en-US" dirty="0"/>
          </a:p>
        </p:txBody>
      </p:sp>
    </p:spTree>
    <p:extLst>
      <p:ext uri="{BB962C8B-B14F-4D97-AF65-F5344CB8AC3E}">
        <p14:creationId xmlns:p14="http://schemas.microsoft.com/office/powerpoint/2010/main" val="374288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Peace and Conflict</a:t>
            </a:r>
            <a:endParaRPr lang="en-US" dirty="0"/>
          </a:p>
        </p:txBody>
      </p:sp>
      <p:sp>
        <p:nvSpPr>
          <p:cNvPr id="3" name="Subtitle 2"/>
          <p:cNvSpPr>
            <a:spLocks noGrp="1"/>
          </p:cNvSpPr>
          <p:nvPr>
            <p:ph type="subTitle" idx="1"/>
          </p:nvPr>
        </p:nvSpPr>
        <p:spPr/>
        <p:txBody>
          <a:bodyPr/>
          <a:lstStyle/>
          <a:p>
            <a:r>
              <a:rPr lang="en-US" dirty="0" smtClean="0"/>
              <a:t>Humanitarian Intervention/R2P</a:t>
            </a:r>
            <a:endParaRPr lang="en-US" dirty="0"/>
          </a:p>
        </p:txBody>
      </p:sp>
    </p:spTree>
    <p:extLst>
      <p:ext uri="{BB962C8B-B14F-4D97-AF65-F5344CB8AC3E}">
        <p14:creationId xmlns:p14="http://schemas.microsoft.com/office/powerpoint/2010/main" val="49487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Violence Ever Justified?</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 </a:t>
            </a:r>
            <a:r>
              <a:rPr lang="en-US" dirty="0" smtClean="0"/>
              <a:t>"</a:t>
            </a:r>
            <a:r>
              <a:rPr lang="en-US" dirty="0"/>
              <a:t>Some states and groups are pacifist and aim to solve conflicts without the use of violence."  Name one. (Could be a social movement, too)</a:t>
            </a:r>
          </a:p>
          <a:p>
            <a:pPr marL="0" indent="0">
              <a:buNone/>
            </a:pPr>
            <a:r>
              <a:rPr lang="en-US" dirty="0"/>
              <a:t> </a:t>
            </a:r>
          </a:p>
          <a:p>
            <a:r>
              <a:rPr lang="en-US" dirty="0"/>
              <a:t>From Wikipedia:  The Egyptian Muslim Brotherhood was legalized in 2011 and won several elections,</a:t>
            </a:r>
            <a:r>
              <a:rPr lang="en-US" dirty="0">
                <a:hlinkClick r:id="rId2"/>
              </a:rPr>
              <a:t>[26]</a:t>
            </a:r>
            <a:r>
              <a:rPr lang="en-US" dirty="0"/>
              <a:t> including the </a:t>
            </a:r>
            <a:r>
              <a:rPr lang="en-US" dirty="0">
                <a:hlinkClick r:id="rId3"/>
              </a:rPr>
              <a:t>2012 presidential </a:t>
            </a:r>
            <a:r>
              <a:rPr lang="en-US" dirty="0" err="1">
                <a:hlinkClick r:id="rId3"/>
              </a:rPr>
              <a:t>election</a:t>
            </a:r>
            <a:r>
              <a:rPr lang="en-US" dirty="0" err="1"/>
              <a:t>when</a:t>
            </a:r>
            <a:r>
              <a:rPr lang="en-US" dirty="0"/>
              <a:t> its candidate </a:t>
            </a:r>
            <a:r>
              <a:rPr lang="en-US" dirty="0">
                <a:hlinkClick r:id="rId4"/>
              </a:rPr>
              <a:t>Mohamed Morsi</a:t>
            </a:r>
            <a:r>
              <a:rPr lang="en-US" dirty="0"/>
              <a:t> became Egypt's first elected president after the </a:t>
            </a:r>
            <a:r>
              <a:rPr lang="en-US" dirty="0">
                <a:hlinkClick r:id="rId5"/>
              </a:rPr>
              <a:t>2011 Egyptian Revolution</a:t>
            </a:r>
            <a:r>
              <a:rPr lang="en-US" dirty="0"/>
              <a:t>.   One year later, however, following massive demonstrations, anger at perceived discrimination and disenfranchisement against religious minorities and economic instability, </a:t>
            </a:r>
            <a:r>
              <a:rPr lang="en-US" dirty="0" err="1"/>
              <a:t>Morsi</a:t>
            </a:r>
            <a:r>
              <a:rPr lang="en-US" dirty="0"/>
              <a:t> was </a:t>
            </a:r>
            <a:r>
              <a:rPr lang="en-US" dirty="0">
                <a:hlinkClick r:id="rId6"/>
              </a:rPr>
              <a:t>overthrown</a:t>
            </a:r>
            <a:r>
              <a:rPr lang="en-US" dirty="0"/>
              <a:t> by the military and arrested.  The </a:t>
            </a:r>
            <a:r>
              <a:rPr lang="en-US" dirty="0">
                <a:hlinkClick r:id="rId7"/>
              </a:rPr>
              <a:t>Arab Spring</a:t>
            </a:r>
            <a:r>
              <a:rPr lang="en-US" dirty="0"/>
              <a:t> brought it legalization and substantial political power at first, but as of 2013 it has suffered severe reversals.</a:t>
            </a:r>
            <a:r>
              <a:rPr lang="en-US" dirty="0">
                <a:hlinkClick r:id="rId8"/>
              </a:rPr>
              <a:t>[25]</a:t>
            </a:r>
            <a:r>
              <a:rPr lang="en-US" dirty="0"/>
              <a:t>  The Brotherhood itself claims it is a peaceful, democratic organization,</a:t>
            </a:r>
            <a:r>
              <a:rPr lang="en-US" dirty="0">
                <a:hlinkClick r:id="rId9"/>
              </a:rPr>
              <a:t>[27]</a:t>
            </a:r>
            <a:r>
              <a:rPr lang="en-US" dirty="0">
                <a:hlinkClick r:id="rId10"/>
              </a:rPr>
              <a:t>[28]</a:t>
            </a:r>
            <a:r>
              <a:rPr lang="en-US" dirty="0"/>
              <a:t> and its leader "condemns violence and violent acts".</a:t>
            </a:r>
            <a:r>
              <a:rPr lang="en-US" dirty="0">
                <a:hlinkClick r:id="rId11"/>
              </a:rPr>
              <a:t>[29]</a:t>
            </a:r>
            <a:r>
              <a:rPr lang="en-US" dirty="0"/>
              <a:t>  As of 2015 is considered a terrorist organization by the governments of </a:t>
            </a:r>
            <a:r>
              <a:rPr lang="en-US" dirty="0">
                <a:hlinkClick r:id="rId12"/>
              </a:rPr>
              <a:t>Bahrain</a:t>
            </a:r>
            <a:r>
              <a:rPr lang="en-US" dirty="0"/>
              <a:t>,</a:t>
            </a:r>
            <a:r>
              <a:rPr lang="en-US" dirty="0">
                <a:hlinkClick r:id="rId13"/>
              </a:rPr>
              <a:t>[7]</a:t>
            </a:r>
            <a:r>
              <a:rPr lang="en-US" dirty="0">
                <a:hlinkClick r:id="rId14"/>
              </a:rPr>
              <a:t>[8]</a:t>
            </a:r>
            <a:r>
              <a:rPr lang="en-US" dirty="0"/>
              <a:t> </a:t>
            </a:r>
            <a:r>
              <a:rPr lang="en-US" dirty="0">
                <a:hlinkClick r:id="rId15"/>
              </a:rPr>
              <a:t>Egypt</a:t>
            </a:r>
            <a:r>
              <a:rPr lang="en-US" dirty="0"/>
              <a:t>, </a:t>
            </a:r>
            <a:r>
              <a:rPr lang="en-US" dirty="0">
                <a:hlinkClick r:id="rId16"/>
              </a:rPr>
              <a:t>Russia</a:t>
            </a:r>
            <a:r>
              <a:rPr lang="en-US" dirty="0"/>
              <a:t>, </a:t>
            </a:r>
            <a:r>
              <a:rPr lang="en-US" dirty="0">
                <a:hlinkClick r:id="rId17"/>
              </a:rPr>
              <a:t>Syria</a:t>
            </a:r>
            <a:r>
              <a:rPr lang="en-US" dirty="0"/>
              <a:t>, </a:t>
            </a:r>
            <a:r>
              <a:rPr lang="en-US" dirty="0">
                <a:hlinkClick r:id="rId18"/>
              </a:rPr>
              <a:t>Saudi Arabia</a:t>
            </a:r>
            <a:r>
              <a:rPr lang="en-US" dirty="0"/>
              <a:t> and </a:t>
            </a:r>
            <a:r>
              <a:rPr lang="en-US" dirty="0">
                <a:hlinkClick r:id="rId19"/>
              </a:rPr>
              <a:t>United Arab Emirates</a:t>
            </a:r>
            <a:r>
              <a:rPr lang="en-US" dirty="0"/>
              <a:t>.</a:t>
            </a:r>
            <a:r>
              <a:rPr lang="en-US" dirty="0">
                <a:hlinkClick r:id="rId20"/>
              </a:rPr>
              <a:t>[9]</a:t>
            </a:r>
            <a:r>
              <a:rPr lang="en-US" dirty="0">
                <a:hlinkClick r:id="rId21"/>
              </a:rPr>
              <a:t>[10]</a:t>
            </a:r>
            <a:r>
              <a:rPr lang="en-US" dirty="0">
                <a:hlinkClick r:id="rId22"/>
              </a:rPr>
              <a:t>[11]</a:t>
            </a:r>
            <a:r>
              <a:rPr lang="en-US" dirty="0">
                <a:hlinkClick r:id="rId23"/>
              </a:rPr>
              <a:t>[12</a:t>
            </a:r>
            <a:r>
              <a:rPr lang="en-US" dirty="0" smtClean="0">
                <a:hlinkClick r:id="rId23"/>
              </a:rPr>
              <a:t>]</a:t>
            </a:r>
            <a:endParaRPr lang="en-US" dirty="0" smtClean="0"/>
          </a:p>
          <a:p>
            <a:pPr marL="0" indent="0">
              <a:buNone/>
            </a:pPr>
            <a:r>
              <a:rPr lang="en-US" dirty="0"/>
              <a:t> </a:t>
            </a:r>
          </a:p>
          <a:p>
            <a:r>
              <a:rPr lang="en-US" dirty="0"/>
              <a:t>"Some analysts, however, see the potential for non-violent Islamists to progress to violent Islamism and argue that both strongly influence each other." </a:t>
            </a:r>
          </a:p>
          <a:p>
            <a:endParaRPr lang="en-US" dirty="0"/>
          </a:p>
        </p:txBody>
      </p:sp>
    </p:spTree>
    <p:extLst>
      <p:ext uri="{BB962C8B-B14F-4D97-AF65-F5344CB8AC3E}">
        <p14:creationId xmlns:p14="http://schemas.microsoft.com/office/powerpoint/2010/main" val="1185492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GB" sz="2400" dirty="0" smtClean="0"/>
              <a:t> </a:t>
            </a:r>
            <a:r>
              <a:rPr lang="en-US" sz="2400" dirty="0" smtClean="0"/>
              <a:t/>
            </a:r>
            <a:br>
              <a:rPr lang="en-US" sz="2400" dirty="0" smtClean="0"/>
            </a:br>
            <a:r>
              <a:rPr lang="en-US" sz="2400" dirty="0" smtClean="0"/>
              <a:t>Where does Humanitarian Intervention fit on this continuum?  Where does realism and liberalism fit on this continuum?</a:t>
            </a:r>
            <a:br>
              <a:rPr lang="en-US" sz="2400" dirty="0" smtClean="0"/>
            </a:br>
            <a:endParaRPr lang="en-US" sz="2400" dirty="0"/>
          </a:p>
        </p:txBody>
      </p:sp>
      <p:pic>
        <p:nvPicPr>
          <p:cNvPr id="5" name="Content Placeholder 4" descr="Screen Shot 2017-01-24 at 1.08.02 PM.png"/>
          <p:cNvPicPr>
            <a:picLocks noGrp="1" noChangeAspect="1"/>
          </p:cNvPicPr>
          <p:nvPr>
            <p:ph idx="1"/>
          </p:nvPr>
        </p:nvPicPr>
        <p:blipFill>
          <a:blip r:embed="rId2">
            <a:extLst>
              <a:ext uri="{28A0092B-C50C-407E-A947-70E740481C1C}">
                <a14:useLocalDpi xmlns:a14="http://schemas.microsoft.com/office/drawing/2010/main" val="0"/>
              </a:ext>
            </a:extLst>
          </a:blip>
          <a:srcRect t="-26191" b="-26191"/>
          <a:stretch>
            <a:fillRect/>
          </a:stretch>
        </p:blipFill>
        <p:spPr/>
      </p:pic>
    </p:spTree>
    <p:extLst>
      <p:ext uri="{BB962C8B-B14F-4D97-AF65-F5344CB8AC3E}">
        <p14:creationId xmlns:p14="http://schemas.microsoft.com/office/powerpoint/2010/main" val="213329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sites.google.com/a/isb.be/isbglobalpolitics/_/rsrc/1485269080764/unit-peace-and-conflict/humanitarian-intervention-r2p/Screen%20Shot%202017-01-24%20at%203.43.23%20PM.png?height=285&amp;width=400">
            <a:hlinkClick r:id="rId2"/>
          </p:cNvPr>
          <p:cNvPicPr>
            <a:picLocks noGrp="1"/>
          </p:cNvPicPr>
          <p:nvPr>
            <p:ph idx="1"/>
          </p:nvPr>
        </p:nvPicPr>
        <p:blipFill>
          <a:blip r:embed="rId3">
            <a:extLst>
              <a:ext uri="{28A0092B-C50C-407E-A947-70E740481C1C}">
                <a14:useLocalDpi xmlns:a14="http://schemas.microsoft.com/office/drawing/2010/main" val="0"/>
              </a:ext>
            </a:extLst>
          </a:blip>
          <a:srcRect l="-14940" r="-14940"/>
          <a:stretch>
            <a:fillRect/>
          </a:stretch>
        </p:blipFill>
        <p:spPr bwMode="auto">
          <a:xfrm>
            <a:off x="457200" y="527538"/>
            <a:ext cx="8229600" cy="5598625"/>
          </a:xfrm>
          <a:prstGeom prst="rect">
            <a:avLst/>
          </a:prstGeom>
          <a:noFill/>
          <a:ln>
            <a:noFill/>
          </a:ln>
        </p:spPr>
      </p:pic>
    </p:spTree>
    <p:extLst>
      <p:ext uri="{BB962C8B-B14F-4D97-AF65-F5344CB8AC3E}">
        <p14:creationId xmlns:p14="http://schemas.microsoft.com/office/powerpoint/2010/main" val="372495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TASK: STEPS and QUESTIONS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1</a:t>
            </a:r>
            <a:r>
              <a:rPr lang="en-US" dirty="0"/>
              <a:t>.  Choose an example of a Humanitarian Intervention from the following:</a:t>
            </a:r>
          </a:p>
          <a:p>
            <a:pPr lvl="0"/>
            <a:r>
              <a:rPr lang="en-US" dirty="0"/>
              <a:t>Libya (2011)</a:t>
            </a:r>
          </a:p>
          <a:p>
            <a:pPr lvl="0"/>
            <a:r>
              <a:rPr lang="en-US" dirty="0"/>
              <a:t>Afghanistan (jus post bellum)</a:t>
            </a:r>
          </a:p>
          <a:p>
            <a:pPr lvl="0"/>
            <a:r>
              <a:rPr lang="en-US" dirty="0"/>
              <a:t>Crimea/Eastern Ukraine (2014)</a:t>
            </a:r>
          </a:p>
          <a:p>
            <a:pPr lvl="0"/>
            <a:r>
              <a:rPr lang="en-US" dirty="0"/>
              <a:t>Cambodia (1978)</a:t>
            </a:r>
          </a:p>
          <a:p>
            <a:pPr lvl="0"/>
            <a:r>
              <a:rPr lang="en-US" dirty="0"/>
              <a:t>Kosovo (1999)</a:t>
            </a:r>
          </a:p>
          <a:p>
            <a:pPr lvl="0"/>
            <a:r>
              <a:rPr lang="en-US" dirty="0"/>
              <a:t>Syria (2012-)</a:t>
            </a:r>
          </a:p>
          <a:p>
            <a:pPr lvl="0"/>
            <a:r>
              <a:rPr lang="en-US" dirty="0"/>
              <a:t>Eastern Pakistan (now </a:t>
            </a:r>
            <a:r>
              <a:rPr lang="en-US" dirty="0" err="1"/>
              <a:t>Bangledesh</a:t>
            </a:r>
            <a:r>
              <a:rPr lang="en-US" dirty="0"/>
              <a:t>) (1971)</a:t>
            </a:r>
          </a:p>
          <a:p>
            <a:pPr lvl="0"/>
            <a:r>
              <a:rPr lang="en-US" dirty="0"/>
              <a:t>South Sudan (2011)</a:t>
            </a:r>
          </a:p>
          <a:p>
            <a:pPr lvl="0"/>
            <a:r>
              <a:rPr lang="en-US" dirty="0"/>
              <a:t>Central African Republic (2013)</a:t>
            </a:r>
          </a:p>
          <a:p>
            <a:pPr lvl="0"/>
            <a:r>
              <a:rPr lang="en-US" dirty="0"/>
              <a:t>Cote d'Ivoire (2011)</a:t>
            </a:r>
          </a:p>
          <a:p>
            <a:endParaRPr lang="en-US" dirty="0"/>
          </a:p>
        </p:txBody>
      </p:sp>
    </p:spTree>
    <p:extLst>
      <p:ext uri="{BB962C8B-B14F-4D97-AF65-F5344CB8AC3E}">
        <p14:creationId xmlns:p14="http://schemas.microsoft.com/office/powerpoint/2010/main" val="34922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7538"/>
            <a:ext cx="8229600" cy="5598625"/>
          </a:xfrm>
        </p:spPr>
        <p:txBody>
          <a:bodyPr>
            <a:normAutofit fontScale="77500" lnSpcReduction="20000"/>
          </a:bodyPr>
          <a:lstStyle/>
          <a:p>
            <a:r>
              <a:rPr lang="en-US" dirty="0"/>
              <a:t>2. Who intervened?  What was the stated humanitarian mission? Win, lose or draw?</a:t>
            </a:r>
          </a:p>
          <a:p>
            <a:r>
              <a:rPr lang="en-US" dirty="0"/>
              <a:t>3. Read the Just War Principles in Heywood 264 (attached below)</a:t>
            </a:r>
          </a:p>
          <a:p>
            <a:r>
              <a:rPr lang="en-US" dirty="0"/>
              <a:t>4. Apply your chosen example to the principles.  In which ways was it a just war/intervention?  Justify using the specific references to the LANGUAGE of the Just War Theory (jus ad bellum) principles for military intervention</a:t>
            </a:r>
            <a:r>
              <a:rPr lang="en-US" b="1" dirty="0"/>
              <a:t> :</a:t>
            </a:r>
            <a:endParaRPr lang="en-US" dirty="0"/>
          </a:p>
          <a:p>
            <a:pPr lvl="0"/>
            <a:r>
              <a:rPr lang="en-US" dirty="0"/>
              <a:t>Last Resort</a:t>
            </a:r>
          </a:p>
          <a:p>
            <a:pPr lvl="0"/>
            <a:r>
              <a:rPr lang="en-US" dirty="0"/>
              <a:t>Just Cause</a:t>
            </a:r>
          </a:p>
          <a:p>
            <a:pPr lvl="0"/>
            <a:r>
              <a:rPr lang="en-US" dirty="0"/>
              <a:t>Legit Authority</a:t>
            </a:r>
          </a:p>
          <a:p>
            <a:pPr lvl="0"/>
            <a:r>
              <a:rPr lang="en-US" dirty="0"/>
              <a:t>Right Intention</a:t>
            </a:r>
          </a:p>
          <a:p>
            <a:pPr lvl="0"/>
            <a:r>
              <a:rPr lang="en-US" dirty="0"/>
              <a:t>Reasonable Prospect of Success</a:t>
            </a:r>
          </a:p>
          <a:p>
            <a:pPr lvl="0"/>
            <a:r>
              <a:rPr lang="en-US" dirty="0" smtClean="0"/>
              <a:t>Proportionality</a:t>
            </a:r>
            <a:endParaRPr lang="en-US" dirty="0"/>
          </a:p>
        </p:txBody>
      </p:sp>
    </p:spTree>
    <p:extLst>
      <p:ext uri="{BB962C8B-B14F-4D97-AF65-F5344CB8AC3E}">
        <p14:creationId xmlns:p14="http://schemas.microsoft.com/office/powerpoint/2010/main" val="257589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5692"/>
            <a:ext cx="8229600" cy="5520471"/>
          </a:xfrm>
        </p:spPr>
        <p:txBody>
          <a:bodyPr>
            <a:normAutofit fontScale="92500" lnSpcReduction="20000"/>
          </a:bodyPr>
          <a:lstStyle/>
          <a:p>
            <a:r>
              <a:rPr lang="en-US" dirty="0"/>
              <a:t>5. Read the Responsibility to Protect: Principles for Military Intervention </a:t>
            </a:r>
            <a:r>
              <a:rPr lang="en-US" dirty="0" smtClean="0"/>
              <a:t>(on website, 2 pages)</a:t>
            </a:r>
            <a:endParaRPr lang="en-US" dirty="0"/>
          </a:p>
          <a:p>
            <a:r>
              <a:rPr lang="en-US" dirty="0"/>
              <a:t>6. Apply your chosen example to the R2P principles.  In which ways was it an R2P intervention? Justify using the specific references to the LANGUAGE of the R2P principles for military intervention (note how these principles specify the principles of Just War Theory):</a:t>
            </a:r>
          </a:p>
          <a:p>
            <a:pPr lvl="0"/>
            <a:r>
              <a:rPr lang="en-US" dirty="0"/>
              <a:t>The Just Cause Threshold</a:t>
            </a:r>
          </a:p>
          <a:p>
            <a:pPr lvl="0"/>
            <a:r>
              <a:rPr lang="en-US" dirty="0"/>
              <a:t>The Precautionary Principles </a:t>
            </a:r>
          </a:p>
          <a:p>
            <a:pPr lvl="0"/>
            <a:r>
              <a:rPr lang="en-US" dirty="0"/>
              <a:t>The Right Authority</a:t>
            </a:r>
          </a:p>
          <a:p>
            <a:pPr lvl="0"/>
            <a:r>
              <a:rPr lang="en-US" dirty="0"/>
              <a:t>Operational Principles</a:t>
            </a:r>
          </a:p>
          <a:p>
            <a:endParaRPr lang="en-US" dirty="0"/>
          </a:p>
        </p:txBody>
      </p:sp>
    </p:spTree>
    <p:extLst>
      <p:ext uri="{BB962C8B-B14F-4D97-AF65-F5344CB8AC3E}">
        <p14:creationId xmlns:p14="http://schemas.microsoft.com/office/powerpoint/2010/main" val="1753010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7. Are there differences between the right to intervene (Just War Theory) and the responsibility to protect (R2P) in terms of military intervention? </a:t>
            </a:r>
          </a:p>
          <a:p>
            <a:r>
              <a:rPr lang="en-US" dirty="0"/>
              <a:t>8.  </a:t>
            </a:r>
            <a:r>
              <a:rPr lang="en-US" dirty="0" smtClean="0"/>
              <a:t>Choose a question from </a:t>
            </a:r>
            <a:r>
              <a:rPr lang="en-US" dirty="0"/>
              <a:t>one or two of the </a:t>
            </a:r>
            <a:r>
              <a:rPr lang="en-US" dirty="0" smtClean="0"/>
              <a:t>topics on the following slides </a:t>
            </a:r>
            <a:r>
              <a:rPr lang="en-US" dirty="0"/>
              <a:t>to answer and justify your </a:t>
            </a:r>
            <a:r>
              <a:rPr lang="en-US" dirty="0" smtClean="0"/>
              <a:t>response.</a:t>
            </a:r>
            <a:endParaRPr lang="en-US" dirty="0"/>
          </a:p>
          <a:p>
            <a:endParaRPr lang="en-US" dirty="0"/>
          </a:p>
        </p:txBody>
      </p:sp>
    </p:spTree>
    <p:extLst>
      <p:ext uri="{BB962C8B-B14F-4D97-AF65-F5344CB8AC3E}">
        <p14:creationId xmlns:p14="http://schemas.microsoft.com/office/powerpoint/2010/main" val="1968383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325</Words>
  <Application>Microsoft Macintosh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Peace and Conflict</vt:lpstr>
      <vt:lpstr>Is Violence Ever Justified?</vt:lpstr>
      <vt:lpstr>  Where does Humanitarian Intervention fit on this continuum?  Where does realism and liberalism fit on this continuum? </vt:lpstr>
      <vt:lpstr>PowerPoint Presentation</vt:lpstr>
      <vt:lpstr>TODAY'S TASK: STEPS and QUESTIONS </vt:lpstr>
      <vt:lpstr>PowerPoint Presentation</vt:lpstr>
      <vt:lpstr>PowerPoint Presentation</vt:lpstr>
      <vt:lpstr>PowerPoint Presentation</vt:lpstr>
      <vt:lpstr>State Sovereignty</vt:lpstr>
      <vt:lpstr>FOREIGN INTERVENTION</vt:lpstr>
      <vt:lpstr>INTERNATIONAL ORGANIZATIONS</vt:lpstr>
      <vt:lpstr>ETHNIC CONFLICT</vt:lpstr>
    </vt:vector>
  </TitlesOfParts>
  <Company>Kinston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I Hines</dc:creator>
  <cp:lastModifiedBy>Susan I Hines</cp:lastModifiedBy>
  <cp:revision>3</cp:revision>
  <dcterms:created xsi:type="dcterms:W3CDTF">2019-04-24T13:23:25Z</dcterms:created>
  <dcterms:modified xsi:type="dcterms:W3CDTF">2019-04-24T14:06:41Z</dcterms:modified>
</cp:coreProperties>
</file>