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71" r:id="rId4"/>
    <p:sldId id="258" r:id="rId5"/>
    <p:sldId id="259" r:id="rId6"/>
    <p:sldId id="264" r:id="rId7"/>
    <p:sldId id="263" r:id="rId8"/>
    <p:sldId id="260" r:id="rId9"/>
    <p:sldId id="265" r:id="rId10"/>
    <p:sldId id="266" r:id="rId11"/>
    <p:sldId id="267" r:id="rId12"/>
    <p:sldId id="268" r:id="rId13"/>
    <p:sldId id="261" r:id="rId14"/>
    <p:sldId id="262" r:id="rId15"/>
    <p:sldId id="269" r:id="rId16"/>
    <p:sldId id="273"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0" d="100"/>
          <a:sy n="60" d="100"/>
        </p:scale>
        <p:origin x="34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8/31/2018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8/31/2018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8/31/2018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8/31/2018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8/31/2018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ideo" Target="https://www.youtube.com/embed/c_Eutci7ac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oftpower30.com/" TargetMode="External"/><Relationship Id="rId2" Type="http://schemas.openxmlformats.org/officeDocument/2006/relationships/hyperlink" Target="https://www.globalfirepower.com/countries-listing.asp" TargetMode="External"/><Relationship Id="rId1" Type="http://schemas.openxmlformats.org/officeDocument/2006/relationships/slideLayout" Target="../slideLayouts/slideLayout2.xml"/><Relationship Id="rId4" Type="http://schemas.openxmlformats.org/officeDocument/2006/relationships/hyperlink" Target="https://www.ted.com/talks/joseph_nye_on_global_power_shifts?language=en&amp;utm_campaign=tedspread-sharetrade-a&amp;utm_medium=referral&amp;utm_source=tedcomshar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file:///\\h0412sfs03\Home$\Staff\sihines\Desktop\GloPo\unilateralism_vs._multilateralism_.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0GEir6YtlJc#action=share"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www.bbc.com/news/world-latin-america-3631987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bc.com/news/world-africa-39855735" TargetMode="External"/><Relationship Id="rId2" Type="http://schemas.openxmlformats.org/officeDocument/2006/relationships/hyperlink" Target="https://nationalinterest.org/blog/the-skeptics/libya-failed-state-its-americas-fault-23325" TargetMode="External"/><Relationship Id="rId1" Type="http://schemas.openxmlformats.org/officeDocument/2006/relationships/slideLayout" Target="../slideLayouts/slideLayout2.xml"/><Relationship Id="rId6" Type="http://schemas.openxmlformats.org/officeDocument/2006/relationships/hyperlink" Target="https://nationalinterest.org/blog/the-skeptics/why-arab-states-have-failed-17734" TargetMode="External"/><Relationship Id="rId5" Type="http://schemas.openxmlformats.org/officeDocument/2006/relationships/hyperlink" Target="https://colombiareports.com/colombia-ranked-46th-in-failed-state-index-study/" TargetMode="External"/><Relationship Id="rId4" Type="http://schemas.openxmlformats.org/officeDocument/2006/relationships/hyperlink" Target="https://www.nytimes.com/2018/01/07/world/americas/mexico-state-corruption.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3304" y="224589"/>
            <a:ext cx="10119493" cy="1523940"/>
          </a:xfrm>
        </p:spPr>
        <p:txBody>
          <a:bodyPr/>
          <a:lstStyle/>
          <a:p>
            <a:r>
              <a:rPr lang="en-US" dirty="0" smtClean="0"/>
              <a:t>Power</a:t>
            </a:r>
            <a:endParaRPr lang="en-US" dirty="0"/>
          </a:p>
        </p:txBody>
      </p:sp>
      <p:pic>
        <p:nvPicPr>
          <p:cNvPr id="4" name="c_Eutci7ack"/>
          <p:cNvPicPr>
            <a:picLocks noRot="1" noChangeAspect="1"/>
          </p:cNvPicPr>
          <p:nvPr>
            <a:videoFile r:link="rId1"/>
          </p:nvPr>
        </p:nvPicPr>
        <p:blipFill>
          <a:blip r:embed="rId3"/>
          <a:stretch>
            <a:fillRect/>
          </a:stretch>
        </p:blipFill>
        <p:spPr>
          <a:xfrm>
            <a:off x="1727791" y="1957076"/>
            <a:ext cx="8370521" cy="4708418"/>
          </a:xfrm>
          <a:prstGeom prst="rect">
            <a:avLst/>
          </a:prstGeom>
        </p:spPr>
      </p:pic>
    </p:spTree>
    <p:extLst>
      <p:ext uri="{BB962C8B-B14F-4D97-AF65-F5344CB8AC3E}">
        <p14:creationId xmlns:p14="http://schemas.microsoft.com/office/powerpoint/2010/main" val="302983141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cTn>
                <p:tgtEl>
                  <p:spTgt spid="4"/>
                </p:tgtEl>
              </p:cMediaNode>
            </p:vide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there a real difference between totalitarian and authoritarian states?</a:t>
            </a:r>
          </a:p>
        </p:txBody>
      </p:sp>
      <p:sp>
        <p:nvSpPr>
          <p:cNvPr id="3" name="Content Placeholder 2"/>
          <p:cNvSpPr>
            <a:spLocks noGrp="1"/>
          </p:cNvSpPr>
          <p:nvPr>
            <p:ph idx="1"/>
          </p:nvPr>
        </p:nvSpPr>
        <p:spPr/>
        <p:txBody>
          <a:bodyPr>
            <a:normAutofit/>
          </a:bodyPr>
          <a:lstStyle/>
          <a:p>
            <a:r>
              <a:rPr lang="en-US" dirty="0"/>
              <a:t>Authoritarian states are those in which democracy and associated liberties such as free speech and association are limited. They are </a:t>
            </a:r>
            <a:r>
              <a:rPr lang="en-US" dirty="0" err="1"/>
              <a:t>characterised</a:t>
            </a:r>
            <a:r>
              <a:rPr lang="en-US" dirty="0"/>
              <a:t> by highly </a:t>
            </a:r>
            <a:r>
              <a:rPr lang="en-US" dirty="0" err="1"/>
              <a:t>centralised</a:t>
            </a:r>
            <a:r>
              <a:rPr lang="en-US" dirty="0"/>
              <a:t> systems of rule in which opposition to the ruling elite may be tolerated but will ultimately have little impact. Monarchies or ruling families may play a pivotal role as in Jordan and Saudi Arabia. Countries such as Egypt until the overthrow of Hosni Mubarak in 2011 and Iran under the political leadership of President Hassan Rouhani may also be classified as </a:t>
            </a:r>
            <a:r>
              <a:rPr lang="en-US" dirty="0" smtClean="0"/>
              <a:t>authoritarian. There </a:t>
            </a:r>
            <a:r>
              <a:rPr lang="en-US" dirty="0"/>
              <a:t>may well be a case for arguing that the systems referred to above are to all intents and purposes totalitarian. There are however, subtle differences</a:t>
            </a:r>
            <a:r>
              <a:rPr lang="en-US" dirty="0" smtClean="0"/>
              <a:t>.</a:t>
            </a:r>
            <a:endParaRPr lang="en-US" dirty="0"/>
          </a:p>
        </p:txBody>
      </p:sp>
    </p:spTree>
    <p:extLst>
      <p:ext uri="{BB962C8B-B14F-4D97-AF65-F5344CB8AC3E}">
        <p14:creationId xmlns:p14="http://schemas.microsoft.com/office/powerpoint/2010/main" val="3239124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there a real difference between totalitarian and authoritarian states?</a:t>
            </a:r>
          </a:p>
        </p:txBody>
      </p:sp>
      <p:sp>
        <p:nvSpPr>
          <p:cNvPr id="3" name="Content Placeholder 2"/>
          <p:cNvSpPr>
            <a:spLocks noGrp="1"/>
          </p:cNvSpPr>
          <p:nvPr>
            <p:ph idx="1"/>
          </p:nvPr>
        </p:nvSpPr>
        <p:spPr/>
        <p:txBody>
          <a:bodyPr/>
          <a:lstStyle/>
          <a:p>
            <a:r>
              <a:rPr lang="en-US" dirty="0"/>
              <a:t>Totalitarian states are those that require unqualified or total subordination to the state. These are typically one-party systems in which any open opposition has been eliminated or severely stifled. The use of propaganda, coercion and terror to ensure compliance is commonplace. North Korea is a rare example of a totalitarian state today. Nazi Germany under Adolf Hitler and the Soviet Union under Josef Stalin were primary examples.</a:t>
            </a:r>
          </a:p>
          <a:p>
            <a:endParaRPr lang="en-US" dirty="0"/>
          </a:p>
        </p:txBody>
      </p:sp>
    </p:spTree>
    <p:extLst>
      <p:ext uri="{BB962C8B-B14F-4D97-AF65-F5344CB8AC3E}">
        <p14:creationId xmlns:p14="http://schemas.microsoft.com/office/powerpoint/2010/main" val="1192980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the state</a:t>
            </a:r>
            <a:endParaRPr lang="en-US" dirty="0"/>
          </a:p>
        </p:txBody>
      </p:sp>
      <p:sp>
        <p:nvSpPr>
          <p:cNvPr id="3" name="Content Placeholder 2"/>
          <p:cNvSpPr>
            <a:spLocks noGrp="1"/>
          </p:cNvSpPr>
          <p:nvPr>
            <p:ph idx="1"/>
          </p:nvPr>
        </p:nvSpPr>
        <p:spPr/>
        <p:txBody>
          <a:bodyPr/>
          <a:lstStyle/>
          <a:p>
            <a:r>
              <a:rPr lang="en-US" dirty="0"/>
              <a:t>The state has a number of functions. The degree of state activity will vary from country to country, and the extent and limit to state intervention in the economy and society is, and has been historically, a major focus of political conflict in most countries. </a:t>
            </a:r>
            <a:br>
              <a:rPr lang="en-US" dirty="0"/>
            </a:br>
            <a:r>
              <a:rPr lang="en-US" dirty="0"/>
              <a:t>The principal functions of the state may be said to </a:t>
            </a:r>
            <a:r>
              <a:rPr lang="en-US" dirty="0" err="1"/>
              <a:t>be:coercing</a:t>
            </a:r>
            <a:r>
              <a:rPr lang="en-US" dirty="0"/>
              <a:t> (punishment and fines)</a:t>
            </a:r>
          </a:p>
          <a:p>
            <a:r>
              <a:rPr lang="en-US" dirty="0"/>
              <a:t>protecting (policing)</a:t>
            </a:r>
          </a:p>
          <a:p>
            <a:r>
              <a:rPr lang="en-US" dirty="0"/>
              <a:t>enabling (providing individual opportunities or choice)</a:t>
            </a:r>
          </a:p>
          <a:p>
            <a:r>
              <a:rPr lang="en-US" dirty="0"/>
              <a:t>providing (education)</a:t>
            </a:r>
          </a:p>
          <a:p>
            <a:r>
              <a:rPr lang="en-US" dirty="0"/>
              <a:t>regulating (health and safety)</a:t>
            </a:r>
          </a:p>
          <a:p>
            <a:endParaRPr lang="en-US" dirty="0"/>
          </a:p>
        </p:txBody>
      </p:sp>
    </p:spTree>
    <p:extLst>
      <p:ext uri="{BB962C8B-B14F-4D97-AF65-F5344CB8AC3E}">
        <p14:creationId xmlns:p14="http://schemas.microsoft.com/office/powerpoint/2010/main" val="3756064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ypes of power</a:t>
            </a:r>
            <a:endParaRPr lang="en-US" dirty="0"/>
          </a:p>
        </p:txBody>
      </p:sp>
      <p:sp>
        <p:nvSpPr>
          <p:cNvPr id="3" name="Content Placeholder 2"/>
          <p:cNvSpPr>
            <a:spLocks noGrp="1"/>
          </p:cNvSpPr>
          <p:nvPr>
            <p:ph idx="1"/>
          </p:nvPr>
        </p:nvSpPr>
        <p:spPr/>
        <p:txBody>
          <a:bodyPr/>
          <a:lstStyle/>
          <a:p>
            <a:pPr marL="45720" indent="0">
              <a:buNone/>
            </a:pPr>
            <a:r>
              <a:rPr lang="en-US" dirty="0" smtClean="0"/>
              <a:t>Interventions to bring about certain change</a:t>
            </a:r>
          </a:p>
          <a:p>
            <a:pPr marL="45720" indent="0">
              <a:buNone/>
            </a:pPr>
            <a:endParaRPr lang="en-US" dirty="0" smtClean="0"/>
          </a:p>
          <a:p>
            <a:r>
              <a:rPr lang="en-US" dirty="0" smtClean="0"/>
              <a:t>Hard power threats of force</a:t>
            </a:r>
          </a:p>
          <a:p>
            <a:pPr lvl="1"/>
            <a:r>
              <a:rPr lang="en-US" dirty="0" smtClean="0">
                <a:hlinkClick r:id="rId2"/>
              </a:rPr>
              <a:t>Hard Power</a:t>
            </a:r>
            <a:endParaRPr lang="en-US" dirty="0" smtClean="0"/>
          </a:p>
          <a:p>
            <a:r>
              <a:rPr lang="en-US" dirty="0" smtClean="0"/>
              <a:t>Soft power negation, aid, cooperation</a:t>
            </a:r>
          </a:p>
          <a:p>
            <a:pPr lvl="1"/>
            <a:r>
              <a:rPr lang="en-US" dirty="0" smtClean="0">
                <a:hlinkClick r:id="rId3"/>
              </a:rPr>
              <a:t>Soft Power 30</a:t>
            </a:r>
            <a:endParaRPr lang="en-US" dirty="0" smtClean="0"/>
          </a:p>
          <a:p>
            <a:r>
              <a:rPr lang="en-US" dirty="0" smtClean="0"/>
              <a:t>Smart power-Combining hard and soft power to achieve a nation’s needs</a:t>
            </a:r>
          </a:p>
          <a:p>
            <a:r>
              <a:rPr lang="en-US" dirty="0">
                <a:hlinkClick r:id="rId4"/>
              </a:rPr>
              <a:t>Joseph Nye </a:t>
            </a:r>
            <a:endParaRPr lang="en-US" dirty="0"/>
          </a:p>
          <a:p>
            <a:endParaRPr lang="en-US" dirty="0" smtClean="0"/>
          </a:p>
        </p:txBody>
      </p:sp>
    </p:spTree>
    <p:extLst>
      <p:ext uri="{BB962C8B-B14F-4D97-AF65-F5344CB8AC3E}">
        <p14:creationId xmlns:p14="http://schemas.microsoft.com/office/powerpoint/2010/main" val="439225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Types of Power</a:t>
            </a:r>
            <a:endParaRPr lang="en-US" dirty="0"/>
          </a:p>
        </p:txBody>
      </p:sp>
      <p:sp>
        <p:nvSpPr>
          <p:cNvPr id="3" name="Content Placeholder 2"/>
          <p:cNvSpPr>
            <a:spLocks noGrp="1"/>
          </p:cNvSpPr>
          <p:nvPr>
            <p:ph idx="1"/>
          </p:nvPr>
        </p:nvSpPr>
        <p:spPr/>
        <p:txBody>
          <a:bodyPr/>
          <a:lstStyle/>
          <a:p>
            <a:r>
              <a:rPr lang="en-US" dirty="0" smtClean="0"/>
              <a:t>Military power</a:t>
            </a:r>
          </a:p>
          <a:p>
            <a:r>
              <a:rPr lang="en-US" dirty="0" smtClean="0"/>
              <a:t>Economic power</a:t>
            </a:r>
          </a:p>
          <a:p>
            <a:r>
              <a:rPr lang="en-US" dirty="0" smtClean="0"/>
              <a:t>Social power</a:t>
            </a:r>
          </a:p>
          <a:p>
            <a:r>
              <a:rPr lang="en-US" dirty="0" smtClean="0"/>
              <a:t>Individual vs collective power</a:t>
            </a:r>
          </a:p>
          <a:p>
            <a:r>
              <a:rPr lang="en-US" dirty="0" smtClean="0"/>
              <a:t>Universal vs multilateral power.</a:t>
            </a:r>
            <a:endParaRPr lang="en-US" dirty="0"/>
          </a:p>
        </p:txBody>
      </p:sp>
    </p:spTree>
    <p:extLst>
      <p:ext uri="{BB962C8B-B14F-4D97-AF65-F5344CB8AC3E}">
        <p14:creationId xmlns:p14="http://schemas.microsoft.com/office/powerpoint/2010/main" val="3568375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ction="ppaction://hlinkfile"/>
              </a:rPr>
              <a:t>unilateralism vs multilateralism </a:t>
            </a:r>
            <a:endParaRPr lang="en-US" dirty="0"/>
          </a:p>
        </p:txBody>
      </p:sp>
      <p:sp>
        <p:nvSpPr>
          <p:cNvPr id="3" name="Content Placeholder 2"/>
          <p:cNvSpPr>
            <a:spLocks noGrp="1"/>
          </p:cNvSpPr>
          <p:nvPr>
            <p:ph idx="1"/>
          </p:nvPr>
        </p:nvSpPr>
        <p:spPr/>
        <p:txBody>
          <a:bodyPr/>
          <a:lstStyle/>
          <a:p>
            <a:r>
              <a:rPr lang="en-US" dirty="0"/>
              <a:t>In your opinion, do you believe that states should have to work together with other states when tackling issues? Are there some occasions when it is acceptable for a state to act unilaterally?</a:t>
            </a:r>
          </a:p>
          <a:p>
            <a:endParaRPr lang="en-US" dirty="0"/>
          </a:p>
          <a:p>
            <a:pPr marL="45720" indent="0">
              <a:buNone/>
            </a:pPr>
            <a:r>
              <a:rPr lang="en-US" dirty="0"/>
              <a:t>Place yourself on the classroom scale depending on how far you agree with this statement:</a:t>
            </a:r>
          </a:p>
          <a:p>
            <a:pPr marL="45720" indent="0">
              <a:buNone/>
            </a:pPr>
            <a:r>
              <a:rPr lang="en-US" dirty="0" smtClean="0"/>
              <a:t>	'States </a:t>
            </a:r>
            <a:r>
              <a:rPr lang="en-US" dirty="0"/>
              <a:t>should not act (impose sanctions, declare war) unilaterally. Rather, they should try to get international support for their actions.'</a:t>
            </a:r>
          </a:p>
        </p:txBody>
      </p:sp>
    </p:spTree>
    <p:extLst>
      <p:ext uri="{BB962C8B-B14F-4D97-AF65-F5344CB8AC3E}">
        <p14:creationId xmlns:p14="http://schemas.microsoft.com/office/powerpoint/2010/main" val="3949278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rPr>
              <a:t>Trump, Sanctions and Iran: An Explainer</a:t>
            </a:r>
            <a:r>
              <a:rPr lang="en-US" dirty="0"/>
              <a:t/>
            </a:r>
            <a:br>
              <a:rPr lang="en-US" dirty="0"/>
            </a:br>
            <a:endParaRPr lang="en-US" dirty="0"/>
          </a:p>
        </p:txBody>
      </p:sp>
      <p:sp>
        <p:nvSpPr>
          <p:cNvPr id="3" name="Content Placeholder 2"/>
          <p:cNvSpPr>
            <a:spLocks noGrp="1"/>
          </p:cNvSpPr>
          <p:nvPr>
            <p:ph sz="half" idx="1"/>
          </p:nvPr>
        </p:nvSpPr>
        <p:spPr/>
        <p:txBody>
          <a:bodyPr/>
          <a:lstStyle/>
          <a:p>
            <a:pPr marL="45720" indent="0">
              <a:buNone/>
            </a:pPr>
            <a:r>
              <a:rPr lang="en-US" dirty="0" smtClean="0"/>
              <a:t>The </a:t>
            </a:r>
            <a:r>
              <a:rPr lang="en-US" dirty="0"/>
              <a:t>USA should act unilaterally</a:t>
            </a:r>
          </a:p>
        </p:txBody>
      </p:sp>
      <p:sp>
        <p:nvSpPr>
          <p:cNvPr id="4" name="Content Placeholder 3"/>
          <p:cNvSpPr>
            <a:spLocks noGrp="1"/>
          </p:cNvSpPr>
          <p:nvPr>
            <p:ph sz="half" idx="2"/>
          </p:nvPr>
        </p:nvSpPr>
        <p:spPr/>
        <p:txBody>
          <a:bodyPr/>
          <a:lstStyle/>
          <a:p>
            <a:pPr marL="45720" indent="0">
              <a:buNone/>
            </a:pPr>
            <a:r>
              <a:rPr lang="en-US" b="1" dirty="0" smtClean="0"/>
              <a:t>The </a:t>
            </a:r>
            <a:r>
              <a:rPr lang="en-US" b="1" dirty="0"/>
              <a:t>USA should act multilaterally</a:t>
            </a:r>
            <a:endParaRPr lang="en-US" dirty="0"/>
          </a:p>
        </p:txBody>
      </p:sp>
    </p:spTree>
    <p:extLst>
      <p:ext uri="{BB962C8B-B14F-4D97-AF65-F5344CB8AC3E}">
        <p14:creationId xmlns:p14="http://schemas.microsoft.com/office/powerpoint/2010/main" val="136710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 y="0"/>
            <a:ext cx="10515600" cy="1325563"/>
          </a:xfrm>
        </p:spPr>
        <p:txBody>
          <a:bodyPr/>
          <a:lstStyle/>
          <a:p>
            <a:r>
              <a:rPr lang="en-US" dirty="0">
                <a:hlinkClick r:id="rId2"/>
              </a:rPr>
              <a:t>Venezuela Case study</a:t>
            </a:r>
            <a:endParaRPr lang="en-US" dirty="0"/>
          </a:p>
        </p:txBody>
      </p:sp>
      <p:graphicFrame>
        <p:nvGraphicFramePr>
          <p:cNvPr id="4" name="Content Placeholder 3"/>
          <p:cNvGraphicFramePr>
            <a:graphicFrameLocks noGrp="1"/>
          </p:cNvGraphicFramePr>
          <p:nvPr>
            <p:ph idx="1"/>
            <p:extLst/>
          </p:nvPr>
        </p:nvGraphicFramePr>
        <p:xfrm>
          <a:off x="769620" y="1002664"/>
          <a:ext cx="10515600" cy="4460279"/>
        </p:xfrm>
        <a:graphic>
          <a:graphicData uri="http://schemas.openxmlformats.org/drawingml/2006/table">
            <a:tbl>
              <a:tblPr firstRow="1" bandRow="1">
                <a:tableStyleId>{5C22544A-7EE6-4342-B048-85BDC9FD1C3A}</a:tableStyleId>
              </a:tblPr>
              <a:tblGrid>
                <a:gridCol w="5257800">
                  <a:extLst>
                    <a:ext uri="{9D8B030D-6E8A-4147-A177-3AD203B41FA5}">
                      <a16:colId xmlns="" xmlns:a16="http://schemas.microsoft.com/office/drawing/2014/main" val="3352736988"/>
                    </a:ext>
                  </a:extLst>
                </a:gridCol>
                <a:gridCol w="5257800">
                  <a:extLst>
                    <a:ext uri="{9D8B030D-6E8A-4147-A177-3AD203B41FA5}">
                      <a16:colId xmlns="" xmlns:a16="http://schemas.microsoft.com/office/drawing/2014/main" val="2346050507"/>
                    </a:ext>
                  </a:extLst>
                </a:gridCol>
              </a:tblGrid>
              <a:tr h="963296">
                <a:tc>
                  <a:txBody>
                    <a:bodyPr/>
                    <a:lstStyle/>
                    <a:p>
                      <a:r>
                        <a:rPr lang="en-US" dirty="0"/>
                        <a:t>Reasons</a:t>
                      </a:r>
                      <a:r>
                        <a:rPr lang="en-US" baseline="0" dirty="0"/>
                        <a:t> for the lack of legitimacy of the Maduro government</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a:t>Ways in which the authority</a:t>
                      </a:r>
                      <a:r>
                        <a:rPr lang="en-US" baseline="0" dirty="0"/>
                        <a:t> of the state has been challenged.</a:t>
                      </a:r>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200643339"/>
                  </a:ext>
                </a:extLst>
              </a:tr>
              <a:tr h="349698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727727365"/>
                  </a:ext>
                </a:extLst>
              </a:tr>
            </a:tbl>
          </a:graphicData>
        </a:graphic>
      </p:graphicFrame>
      <p:sp>
        <p:nvSpPr>
          <p:cNvPr id="5" name="TextBox 4"/>
          <p:cNvSpPr txBox="1"/>
          <p:nvPr/>
        </p:nvSpPr>
        <p:spPr>
          <a:xfrm>
            <a:off x="2674620" y="5543550"/>
            <a:ext cx="6092190"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a:t>As you read be questioning how has the government failed to provide for the citizens basic needs and how have they lost any legitimacy that may have existed under Chavez?</a:t>
            </a:r>
          </a:p>
        </p:txBody>
      </p:sp>
    </p:spTree>
    <p:extLst>
      <p:ext uri="{BB962C8B-B14F-4D97-AF65-F5344CB8AC3E}">
        <p14:creationId xmlns:p14="http://schemas.microsoft.com/office/powerpoint/2010/main" val="3903584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is situational</a:t>
            </a:r>
            <a:endParaRPr lang="en-US" dirty="0"/>
          </a:p>
        </p:txBody>
      </p:sp>
      <p:sp>
        <p:nvSpPr>
          <p:cNvPr id="3" name="Content Placeholder 2"/>
          <p:cNvSpPr>
            <a:spLocks noGrp="1"/>
          </p:cNvSpPr>
          <p:nvPr>
            <p:ph idx="1"/>
          </p:nvPr>
        </p:nvSpPr>
        <p:spPr/>
        <p:txBody>
          <a:bodyPr/>
          <a:lstStyle/>
          <a:p>
            <a:r>
              <a:rPr lang="en-US" dirty="0" smtClean="0"/>
              <a:t>Interpersonal relations</a:t>
            </a:r>
          </a:p>
          <a:p>
            <a:r>
              <a:rPr lang="en-US" dirty="0" smtClean="0"/>
              <a:t>Institutional arenas</a:t>
            </a:r>
          </a:p>
          <a:p>
            <a:r>
              <a:rPr lang="en-US" dirty="0" smtClean="0"/>
              <a:t>Level of whole societies</a:t>
            </a:r>
          </a:p>
        </p:txBody>
      </p:sp>
    </p:spTree>
    <p:extLst>
      <p:ext uri="{BB962C8B-B14F-4D97-AF65-F5344CB8AC3E}">
        <p14:creationId xmlns:p14="http://schemas.microsoft.com/office/powerpoint/2010/main" val="818764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2233"/>
            <a:ext cx="9144000" cy="649287"/>
          </a:xfrm>
        </p:spPr>
        <p:txBody>
          <a:bodyPr>
            <a:normAutofit fontScale="90000"/>
          </a:bodyPr>
          <a:lstStyle/>
          <a:p>
            <a:r>
              <a:rPr lang="en-US" sz="4800" u="sng" dirty="0"/>
              <a:t>Legitimacy and Authority:</a:t>
            </a:r>
          </a:p>
        </p:txBody>
      </p:sp>
      <p:graphicFrame>
        <p:nvGraphicFramePr>
          <p:cNvPr id="4" name="Table 3"/>
          <p:cNvGraphicFramePr>
            <a:graphicFrameLocks noGrp="1"/>
          </p:cNvGraphicFramePr>
          <p:nvPr>
            <p:extLst/>
          </p:nvPr>
        </p:nvGraphicFramePr>
        <p:xfrm>
          <a:off x="328930" y="845820"/>
          <a:ext cx="11363960" cy="2174696"/>
        </p:xfrm>
        <a:graphic>
          <a:graphicData uri="http://schemas.openxmlformats.org/drawingml/2006/table">
            <a:tbl>
              <a:tblPr firstRow="1" bandRow="1">
                <a:tableStyleId>{5C22544A-7EE6-4342-B048-85BDC9FD1C3A}</a:tableStyleId>
              </a:tblPr>
              <a:tblGrid>
                <a:gridCol w="2840990">
                  <a:extLst>
                    <a:ext uri="{9D8B030D-6E8A-4147-A177-3AD203B41FA5}">
                      <a16:colId xmlns="" xmlns:a16="http://schemas.microsoft.com/office/drawing/2014/main" val="2415314456"/>
                    </a:ext>
                  </a:extLst>
                </a:gridCol>
                <a:gridCol w="2840990">
                  <a:extLst>
                    <a:ext uri="{9D8B030D-6E8A-4147-A177-3AD203B41FA5}">
                      <a16:colId xmlns="" xmlns:a16="http://schemas.microsoft.com/office/drawing/2014/main" val="531041565"/>
                    </a:ext>
                  </a:extLst>
                </a:gridCol>
                <a:gridCol w="2840990">
                  <a:extLst>
                    <a:ext uri="{9D8B030D-6E8A-4147-A177-3AD203B41FA5}">
                      <a16:colId xmlns="" xmlns:a16="http://schemas.microsoft.com/office/drawing/2014/main" val="2575916431"/>
                    </a:ext>
                  </a:extLst>
                </a:gridCol>
                <a:gridCol w="2840990">
                  <a:extLst>
                    <a:ext uri="{9D8B030D-6E8A-4147-A177-3AD203B41FA5}">
                      <a16:colId xmlns="" xmlns:a16="http://schemas.microsoft.com/office/drawing/2014/main" val="3673337355"/>
                    </a:ext>
                  </a:extLst>
                </a:gridCol>
              </a:tblGrid>
              <a:tr h="640504">
                <a:tc>
                  <a:txBody>
                    <a:bodyPr/>
                    <a:lstStyle/>
                    <a:p>
                      <a:r>
                        <a:rPr lang="en-US" dirty="0"/>
                        <a:t>Obey</a:t>
                      </a:r>
                      <a:r>
                        <a:rPr lang="en-US" baseline="0" dirty="0"/>
                        <a:t> without question</a:t>
                      </a:r>
                      <a:endParaRPr lang="en-US" dirty="0"/>
                    </a:p>
                  </a:txBody>
                  <a:tcPr/>
                </a:tc>
                <a:tc>
                  <a:txBody>
                    <a:bodyPr/>
                    <a:lstStyle/>
                    <a:p>
                      <a:r>
                        <a:rPr lang="en-US" dirty="0"/>
                        <a:t>Obey most</a:t>
                      </a:r>
                      <a:r>
                        <a:rPr lang="en-US" baseline="0" dirty="0"/>
                        <a:t> of the time, but question why.</a:t>
                      </a:r>
                      <a:endParaRPr lang="en-US" dirty="0"/>
                    </a:p>
                  </a:txBody>
                  <a:tcPr/>
                </a:tc>
                <a:tc>
                  <a:txBody>
                    <a:bodyPr/>
                    <a:lstStyle/>
                    <a:p>
                      <a:r>
                        <a:rPr lang="en-US" dirty="0"/>
                        <a:t>Only</a:t>
                      </a:r>
                      <a:r>
                        <a:rPr lang="en-US" baseline="0" dirty="0"/>
                        <a:t> obey when it suits you</a:t>
                      </a:r>
                      <a:endParaRPr lang="en-US" dirty="0"/>
                    </a:p>
                  </a:txBody>
                  <a:tcPr/>
                </a:tc>
                <a:tc>
                  <a:txBody>
                    <a:bodyPr/>
                    <a:lstStyle/>
                    <a:p>
                      <a:r>
                        <a:rPr lang="en-US" dirty="0"/>
                        <a:t>Disobey more often than</a:t>
                      </a:r>
                      <a:r>
                        <a:rPr lang="en-US" baseline="0" dirty="0"/>
                        <a:t> obey.</a:t>
                      </a:r>
                      <a:endParaRPr lang="en-US" dirty="0"/>
                    </a:p>
                  </a:txBody>
                  <a:tcPr/>
                </a:tc>
                <a:extLst>
                  <a:ext uri="{0D108BD9-81ED-4DB2-BD59-A6C34878D82A}">
                    <a16:rowId xmlns="" xmlns:a16="http://schemas.microsoft.com/office/drawing/2014/main" val="1606800269"/>
                  </a:ext>
                </a:extLst>
              </a:tr>
              <a:tr h="1534192">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 xmlns:a16="http://schemas.microsoft.com/office/drawing/2014/main" val="870653103"/>
                  </a:ext>
                </a:extLst>
              </a:tr>
            </a:tbl>
          </a:graphicData>
        </a:graphic>
      </p:graphicFrame>
      <p:sp>
        <p:nvSpPr>
          <p:cNvPr id="5" name="Rectangle 4"/>
          <p:cNvSpPr/>
          <p:nvPr/>
        </p:nvSpPr>
        <p:spPr>
          <a:xfrm>
            <a:off x="1078230" y="3134816"/>
            <a:ext cx="4488180" cy="35424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a:t>Which of the sections do the following groups fit into for you?</a:t>
            </a:r>
          </a:p>
          <a:p>
            <a:pPr marL="285750" indent="-285750" algn="ctr">
              <a:buFontTx/>
              <a:buChar char="-"/>
            </a:pPr>
            <a:r>
              <a:rPr lang="en-US" dirty="0"/>
              <a:t>Parents</a:t>
            </a:r>
          </a:p>
          <a:p>
            <a:pPr marL="285750" indent="-285750" algn="ctr">
              <a:buFontTx/>
              <a:buChar char="-"/>
            </a:pPr>
            <a:r>
              <a:rPr lang="en-US" dirty="0"/>
              <a:t>Police</a:t>
            </a:r>
          </a:p>
          <a:p>
            <a:pPr marL="285750" indent="-285750" algn="ctr">
              <a:buFontTx/>
              <a:buChar char="-"/>
            </a:pPr>
            <a:r>
              <a:rPr lang="en-US" dirty="0"/>
              <a:t>Teachers</a:t>
            </a:r>
          </a:p>
          <a:p>
            <a:pPr marL="285750" indent="-285750" algn="ctr">
              <a:buFontTx/>
              <a:buChar char="-"/>
            </a:pPr>
            <a:r>
              <a:rPr lang="en-US" dirty="0" smtClean="0"/>
              <a:t>Principal</a:t>
            </a:r>
            <a:endParaRPr lang="en-US" dirty="0"/>
          </a:p>
          <a:p>
            <a:pPr marL="285750" indent="-285750" algn="ctr">
              <a:buFontTx/>
              <a:buChar char="-"/>
            </a:pPr>
            <a:r>
              <a:rPr lang="en-US" dirty="0"/>
              <a:t>Friends</a:t>
            </a:r>
          </a:p>
          <a:p>
            <a:pPr marL="285750" indent="-285750" algn="ctr">
              <a:buFontTx/>
              <a:buChar char="-"/>
            </a:pPr>
            <a:r>
              <a:rPr lang="en-US" dirty="0"/>
              <a:t>Government directives</a:t>
            </a:r>
          </a:p>
          <a:p>
            <a:pPr marL="285750" indent="-285750" algn="ctr">
              <a:buFontTx/>
              <a:buChar char="-"/>
            </a:pPr>
            <a:r>
              <a:rPr lang="en-US" dirty="0"/>
              <a:t>Younger siblings</a:t>
            </a:r>
          </a:p>
          <a:p>
            <a:pPr marL="285750" indent="-285750" algn="ctr">
              <a:buFontTx/>
              <a:buChar char="-"/>
            </a:pPr>
            <a:r>
              <a:rPr lang="en-US" dirty="0"/>
              <a:t>Older siblings</a:t>
            </a:r>
          </a:p>
          <a:p>
            <a:pPr marL="285750" indent="-285750" algn="ctr">
              <a:buFontTx/>
              <a:buChar char="-"/>
            </a:pPr>
            <a:r>
              <a:rPr lang="en-US" dirty="0"/>
              <a:t>Social media influences.</a:t>
            </a:r>
          </a:p>
          <a:p>
            <a:pPr marL="285750" indent="-285750" algn="ctr">
              <a:buFontTx/>
              <a:buChar char="-"/>
            </a:pPr>
            <a:r>
              <a:rPr lang="en-US" dirty="0"/>
              <a:t>News outlets.</a:t>
            </a:r>
          </a:p>
          <a:p>
            <a:pPr marL="285750" indent="-285750" algn="ctr">
              <a:buFontTx/>
              <a:buChar char="-"/>
            </a:pPr>
            <a:endParaRPr lang="en-US" dirty="0"/>
          </a:p>
        </p:txBody>
      </p:sp>
      <p:sp>
        <p:nvSpPr>
          <p:cNvPr id="6" name="Rectangle 5"/>
          <p:cNvSpPr/>
          <p:nvPr/>
        </p:nvSpPr>
        <p:spPr>
          <a:xfrm>
            <a:off x="5791200" y="3250406"/>
            <a:ext cx="6096000" cy="147732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en-HK" b="0" i="0" dirty="0">
                <a:solidFill>
                  <a:srgbClr val="B748AE"/>
                </a:solidFill>
                <a:effectLst/>
                <a:latin typeface="Roboto"/>
              </a:rPr>
              <a:t>IB KEY WORD DEFINITION: </a:t>
            </a:r>
            <a:r>
              <a:rPr lang="en-HK" b="1" i="0" dirty="0">
                <a:solidFill>
                  <a:srgbClr val="B748AE"/>
                </a:solidFill>
                <a:effectLst/>
                <a:latin typeface="Roboto"/>
              </a:rPr>
              <a:t>Legitimacy </a:t>
            </a:r>
            <a:r>
              <a:rPr lang="en-HK" b="0" i="0" dirty="0">
                <a:solidFill>
                  <a:srgbClr val="B748AE"/>
                </a:solidFill>
                <a:effectLst/>
                <a:latin typeface="Roboto"/>
              </a:rPr>
              <a:t>- 'Refers to an actor or action being commonly considered acceptable and provides the fundamental basis or rationale for all forms of government and other ways of exercising power over others'</a:t>
            </a:r>
            <a:endParaRPr lang="en-US" dirty="0"/>
          </a:p>
        </p:txBody>
      </p:sp>
      <p:sp>
        <p:nvSpPr>
          <p:cNvPr id="7" name="Rectangle 6"/>
          <p:cNvSpPr/>
          <p:nvPr/>
        </p:nvSpPr>
        <p:spPr>
          <a:xfrm>
            <a:off x="5998210" y="5566410"/>
            <a:ext cx="1544320" cy="61722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Tradition</a:t>
            </a:r>
          </a:p>
        </p:txBody>
      </p:sp>
      <p:sp>
        <p:nvSpPr>
          <p:cNvPr id="8" name="Rectangle 7"/>
          <p:cNvSpPr/>
          <p:nvPr/>
        </p:nvSpPr>
        <p:spPr>
          <a:xfrm>
            <a:off x="8067040" y="5566410"/>
            <a:ext cx="1544320" cy="61722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Legal basis </a:t>
            </a:r>
          </a:p>
        </p:txBody>
      </p:sp>
      <p:sp>
        <p:nvSpPr>
          <p:cNvPr id="9" name="Rectangle 8"/>
          <p:cNvSpPr/>
          <p:nvPr/>
        </p:nvSpPr>
        <p:spPr>
          <a:xfrm>
            <a:off x="10135870" y="5540943"/>
            <a:ext cx="1544320" cy="61722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Charisma</a:t>
            </a:r>
          </a:p>
        </p:txBody>
      </p:sp>
      <p:sp>
        <p:nvSpPr>
          <p:cNvPr id="10" name="TextBox 9"/>
          <p:cNvSpPr txBox="1"/>
          <p:nvPr/>
        </p:nvSpPr>
        <p:spPr>
          <a:xfrm>
            <a:off x="5998210" y="4906042"/>
            <a:ext cx="5681980" cy="646331"/>
          </a:xfrm>
          <a:prstGeom prst="rect">
            <a:avLst/>
          </a:prstGeom>
          <a:noFill/>
        </p:spPr>
        <p:txBody>
          <a:bodyPr wrap="square" rtlCol="0">
            <a:spAutoFit/>
          </a:bodyPr>
          <a:lstStyle/>
          <a:p>
            <a:r>
              <a:rPr lang="en-US" dirty="0"/>
              <a:t>Weber – Elements that a state system needs to develop legitimacy</a:t>
            </a:r>
          </a:p>
        </p:txBody>
      </p:sp>
      <p:sp>
        <p:nvSpPr>
          <p:cNvPr id="11" name="Rectangle: Rounded Corners 10"/>
          <p:cNvSpPr/>
          <p:nvPr/>
        </p:nvSpPr>
        <p:spPr>
          <a:xfrm>
            <a:off x="5998210" y="6183630"/>
            <a:ext cx="5694680" cy="60943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Lead to states providing citizens basic needs and therefore becoming legitimate.</a:t>
            </a:r>
          </a:p>
        </p:txBody>
      </p:sp>
    </p:spTree>
    <p:extLst>
      <p:ext uri="{BB962C8B-B14F-4D97-AF65-F5344CB8AC3E}">
        <p14:creationId xmlns:p14="http://schemas.microsoft.com/office/powerpoint/2010/main" val="1001494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Divisions of people</a:t>
            </a:r>
            <a:endParaRPr lang="en-US" dirty="0"/>
          </a:p>
        </p:txBody>
      </p:sp>
      <p:sp>
        <p:nvSpPr>
          <p:cNvPr id="3" name="Content Placeholder 2"/>
          <p:cNvSpPr>
            <a:spLocks noGrp="1"/>
          </p:cNvSpPr>
          <p:nvPr>
            <p:ph idx="1"/>
          </p:nvPr>
        </p:nvSpPr>
        <p:spPr/>
        <p:txBody>
          <a:bodyPr/>
          <a:lstStyle/>
          <a:p>
            <a:r>
              <a:rPr lang="en-US" dirty="0" smtClean="0"/>
              <a:t>Physical Geography</a:t>
            </a:r>
          </a:p>
          <a:p>
            <a:r>
              <a:rPr lang="en-US" dirty="0" smtClean="0"/>
              <a:t>Race</a:t>
            </a:r>
          </a:p>
          <a:p>
            <a:r>
              <a:rPr lang="en-US" dirty="0" smtClean="0"/>
              <a:t>Ethnicity</a:t>
            </a:r>
          </a:p>
          <a:p>
            <a:r>
              <a:rPr lang="en-US" dirty="0" smtClean="0"/>
              <a:t>Religion</a:t>
            </a:r>
          </a:p>
          <a:p>
            <a:r>
              <a:rPr lang="en-US" dirty="0" smtClean="0"/>
              <a:t>Reproduction of selves</a:t>
            </a:r>
          </a:p>
          <a:p>
            <a:r>
              <a:rPr lang="en-US" dirty="0" smtClean="0"/>
              <a:t>Context of daily lives</a:t>
            </a:r>
          </a:p>
          <a:p>
            <a:endParaRPr lang="en-US" dirty="0"/>
          </a:p>
        </p:txBody>
      </p:sp>
    </p:spTree>
    <p:extLst>
      <p:ext uri="{BB962C8B-B14F-4D97-AF65-F5344CB8AC3E}">
        <p14:creationId xmlns:p14="http://schemas.microsoft.com/office/powerpoint/2010/main" val="396878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Questions</a:t>
            </a:r>
            <a:endParaRPr lang="en-US" dirty="0"/>
          </a:p>
        </p:txBody>
      </p:sp>
      <p:sp>
        <p:nvSpPr>
          <p:cNvPr id="3" name="Content Placeholder 2"/>
          <p:cNvSpPr>
            <a:spLocks noGrp="1"/>
          </p:cNvSpPr>
          <p:nvPr>
            <p:ph idx="1"/>
          </p:nvPr>
        </p:nvSpPr>
        <p:spPr/>
        <p:txBody>
          <a:bodyPr/>
          <a:lstStyle/>
          <a:p>
            <a:r>
              <a:rPr lang="en-US" dirty="0" smtClean="0"/>
              <a:t>How do decisions affecting the global and local distribution of resources get made?</a:t>
            </a:r>
          </a:p>
          <a:p>
            <a:r>
              <a:rPr lang="en-US" dirty="0" smtClean="0"/>
              <a:t>How is authority determined?</a:t>
            </a:r>
          </a:p>
          <a:p>
            <a:r>
              <a:rPr lang="en-US" dirty="0" smtClean="0"/>
              <a:t>Who decides who has the right to build dams/burn forests, allow genocides, etc.?</a:t>
            </a:r>
          </a:p>
          <a:p>
            <a:r>
              <a:rPr lang="en-US" dirty="0" smtClean="0"/>
              <a:t>What is a government and who decides what it does?</a:t>
            </a:r>
            <a:endParaRPr lang="en-US" dirty="0"/>
          </a:p>
        </p:txBody>
      </p:sp>
    </p:spTree>
    <p:extLst>
      <p:ext uri="{BB962C8B-B14F-4D97-AF65-F5344CB8AC3E}">
        <p14:creationId xmlns:p14="http://schemas.microsoft.com/office/powerpoint/2010/main" val="2188697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State</a:t>
            </a:r>
            <a:endParaRPr lang="en-US" dirty="0"/>
          </a:p>
        </p:txBody>
      </p:sp>
      <p:sp>
        <p:nvSpPr>
          <p:cNvPr id="3" name="Content Placeholder 2"/>
          <p:cNvSpPr>
            <a:spLocks noGrp="1"/>
          </p:cNvSpPr>
          <p:nvPr>
            <p:ph idx="1"/>
          </p:nvPr>
        </p:nvSpPr>
        <p:spPr/>
        <p:txBody>
          <a:bodyPr/>
          <a:lstStyle/>
          <a:p>
            <a:pPr marL="45720" indent="0">
              <a:buNone/>
            </a:pPr>
            <a:r>
              <a:rPr lang="en-US" dirty="0"/>
              <a:t/>
            </a:r>
            <a:br>
              <a:rPr lang="en-US" dirty="0"/>
            </a:br>
            <a:r>
              <a:rPr lang="en-US" b="1" dirty="0"/>
              <a:t>STATE: </a:t>
            </a:r>
            <a:r>
              <a:rPr lang="en-US" b="1" i="1" dirty="0"/>
              <a:t>An independent sovereign territory with defined border, international recognition, and a legitimate government.</a:t>
            </a:r>
            <a:r>
              <a:rPr lang="en-US" b="1" dirty="0"/>
              <a:t/>
            </a:r>
            <a:br>
              <a:rPr lang="en-US" b="1" dirty="0"/>
            </a:br>
            <a:r>
              <a:rPr lang="en-US" b="1" dirty="0"/>
              <a:t/>
            </a:r>
            <a:br>
              <a:rPr lang="en-US" b="1" dirty="0"/>
            </a:br>
            <a:r>
              <a:rPr lang="en-US" b="1" dirty="0"/>
              <a:t>NATION: </a:t>
            </a:r>
            <a:r>
              <a:rPr lang="en-US" b="1" i="1" dirty="0"/>
              <a:t>A group of people that identify with one another as having the same culture.</a:t>
            </a:r>
            <a:r>
              <a:rPr lang="en-US" b="1" dirty="0"/>
              <a:t/>
            </a:r>
            <a:br>
              <a:rPr lang="en-US" b="1" dirty="0"/>
            </a:br>
            <a:r>
              <a:rPr lang="en-US" b="1" dirty="0"/>
              <a:t/>
            </a:r>
            <a:br>
              <a:rPr lang="en-US" b="1" dirty="0"/>
            </a:br>
            <a:r>
              <a:rPr lang="en-US" b="1" dirty="0"/>
              <a:t>NATION STATE: </a:t>
            </a:r>
            <a:r>
              <a:rPr lang="en-US" b="1" i="1" dirty="0"/>
              <a:t>A homogenous nation governed by a sovereign state.</a:t>
            </a:r>
            <a:r>
              <a:rPr lang="en-US" b="1" dirty="0"/>
              <a:t/>
            </a:r>
            <a:br>
              <a:rPr lang="en-US" b="1" dirty="0"/>
            </a:br>
            <a:endParaRPr lang="en-US" dirty="0"/>
          </a:p>
        </p:txBody>
      </p:sp>
    </p:spTree>
    <p:extLst>
      <p:ext uri="{BB962C8B-B14F-4D97-AF65-F5344CB8AC3E}">
        <p14:creationId xmlns:p14="http://schemas.microsoft.com/office/powerpoint/2010/main" val="3419062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98358"/>
            <a:ext cx="9872871" cy="5197642"/>
          </a:xfrm>
        </p:spPr>
        <p:txBody>
          <a:bodyPr>
            <a:normAutofit lnSpcReduction="10000"/>
          </a:bodyPr>
          <a:lstStyle/>
          <a:p>
            <a:r>
              <a:rPr lang="en-US" b="1" dirty="0"/>
              <a:t>As government</a:t>
            </a:r>
            <a:r>
              <a:rPr lang="en-US" dirty="0"/>
              <a:t>. This constitutes the main institutions of government including the government itself, government departments and forces of </a:t>
            </a:r>
            <a:r>
              <a:rPr lang="en-US" dirty="0" err="1"/>
              <a:t>defence</a:t>
            </a:r>
            <a:r>
              <a:rPr lang="en-US" dirty="0"/>
              <a:t> and law and order. When we refer to, for example, ‘state education’ or a ‘state health service’ we are identifying functions and institutions that also form part of the state system and processes of government and governance.</a:t>
            </a:r>
          </a:p>
          <a:p>
            <a:r>
              <a:rPr lang="en-US" dirty="0"/>
              <a:t>As the </a:t>
            </a:r>
            <a:r>
              <a:rPr lang="en-US" b="1" dirty="0"/>
              <a:t>society in its political relationships</a:t>
            </a:r>
            <a:r>
              <a:rPr lang="en-US" dirty="0"/>
              <a:t>. This is a wider definition of ‘state’ as representing the constituent elements of society that are often diverse, reflecting, for example, different cultural traditions, religions, occupations, business and </a:t>
            </a:r>
            <a:r>
              <a:rPr lang="en-US" dirty="0" err="1"/>
              <a:t>labour</a:t>
            </a:r>
            <a:r>
              <a:rPr lang="en-US" dirty="0"/>
              <a:t> </a:t>
            </a:r>
            <a:r>
              <a:rPr lang="en-US" dirty="0" err="1"/>
              <a:t>organisations</a:t>
            </a:r>
            <a:r>
              <a:rPr lang="en-US" dirty="0"/>
              <a:t>.</a:t>
            </a:r>
          </a:p>
          <a:p>
            <a:r>
              <a:rPr lang="en-US" b="1" dirty="0"/>
              <a:t>As nation-state</a:t>
            </a:r>
            <a:r>
              <a:rPr lang="en-US" dirty="0"/>
              <a:t>. Nation-states have their own territories and boundaries and exist in an international system of nation-states. They are generally identified by their uniqueness – of history, culture, geography and language (although many states are multi-lingual). They may also be identified by traditions and national symbols, such as flags. Citizens of nation-states are officially and internationally identified by their passports which also form part of their personal identities. As mentioned above, although states are not homogenous, nation states are, this may mean in loose terms though that citizens predominantly identify with the state as theirs.</a:t>
            </a:r>
          </a:p>
          <a:p>
            <a:endParaRPr lang="en-US" dirty="0"/>
          </a:p>
        </p:txBody>
      </p:sp>
    </p:spTree>
    <p:extLst>
      <p:ext uri="{BB962C8B-B14F-4D97-AF65-F5344CB8AC3E}">
        <p14:creationId xmlns:p14="http://schemas.microsoft.com/office/powerpoint/2010/main" val="1831261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786063"/>
          </a:xfrm>
        </p:spPr>
        <p:txBody>
          <a:bodyPr/>
          <a:lstStyle/>
          <a:p>
            <a:r>
              <a:rPr lang="en-US" dirty="0" smtClean="0"/>
              <a:t>States and statehood</a:t>
            </a:r>
            <a:endParaRPr lang="en-US" dirty="0"/>
          </a:p>
        </p:txBody>
      </p:sp>
      <p:sp>
        <p:nvSpPr>
          <p:cNvPr id="3" name="Content Placeholder 2"/>
          <p:cNvSpPr>
            <a:spLocks noGrp="1"/>
          </p:cNvSpPr>
          <p:nvPr>
            <p:ph idx="1"/>
          </p:nvPr>
        </p:nvSpPr>
        <p:spPr>
          <a:xfrm>
            <a:off x="1143000" y="1524000"/>
            <a:ext cx="9872871" cy="4572000"/>
          </a:xfrm>
        </p:spPr>
        <p:txBody>
          <a:bodyPr>
            <a:normAutofit lnSpcReduction="10000"/>
          </a:bodyPr>
          <a:lstStyle/>
          <a:p>
            <a:r>
              <a:rPr lang="en-US" dirty="0" smtClean="0"/>
              <a:t>Best known as a mechanism of social control and social integration</a:t>
            </a:r>
          </a:p>
          <a:p>
            <a:r>
              <a:rPr lang="en-US" dirty="0" smtClean="0"/>
              <a:t>Designed to promote and protect will of the people</a:t>
            </a:r>
          </a:p>
          <a:p>
            <a:r>
              <a:rPr lang="en-US" dirty="0" smtClean="0"/>
              <a:t>Not all successful</a:t>
            </a:r>
          </a:p>
          <a:p>
            <a:pPr lvl="1"/>
            <a:r>
              <a:rPr lang="en-US" dirty="0"/>
              <a:t>Libya  </a:t>
            </a:r>
            <a:r>
              <a:rPr lang="en-US" dirty="0" err="1" smtClean="0">
                <a:hlinkClick r:id="rId2"/>
              </a:rPr>
              <a:t>Libya</a:t>
            </a:r>
            <a:r>
              <a:rPr lang="en-US" dirty="0" smtClean="0">
                <a:hlinkClick r:id="rId2"/>
              </a:rPr>
              <a:t> a failed state?</a:t>
            </a:r>
            <a:endParaRPr lang="en-US" dirty="0" smtClean="0"/>
          </a:p>
          <a:p>
            <a:pPr lvl="1"/>
            <a:r>
              <a:rPr lang="en-US" dirty="0" smtClean="0"/>
              <a:t>Somalia </a:t>
            </a:r>
            <a:r>
              <a:rPr lang="en-US" dirty="0" smtClean="0">
                <a:hlinkClick r:id="rId3"/>
              </a:rPr>
              <a:t>How do you solve a problem like Somalia</a:t>
            </a:r>
            <a:endParaRPr lang="en-US" dirty="0" smtClean="0"/>
          </a:p>
          <a:p>
            <a:pPr lvl="1"/>
            <a:r>
              <a:rPr lang="en-US" dirty="0" smtClean="0"/>
              <a:t>Mexico </a:t>
            </a:r>
            <a:r>
              <a:rPr lang="en-US" dirty="0" smtClean="0">
                <a:hlinkClick r:id="rId4"/>
              </a:rPr>
              <a:t>https://www.nytimes.com/2018/01/07/world/americas/mexico-state-corruption.html</a:t>
            </a:r>
            <a:endParaRPr lang="en-US" dirty="0"/>
          </a:p>
          <a:p>
            <a:pPr lvl="1"/>
            <a:r>
              <a:rPr lang="en-US" dirty="0" smtClean="0"/>
              <a:t>Columbia </a:t>
            </a:r>
            <a:r>
              <a:rPr lang="en-US" dirty="0" err="1" smtClean="0">
                <a:hlinkClick r:id="rId5"/>
              </a:rPr>
              <a:t>Columbia</a:t>
            </a:r>
            <a:r>
              <a:rPr lang="en-US" dirty="0" smtClean="0">
                <a:hlinkClick r:id="rId5"/>
              </a:rPr>
              <a:t> ranking</a:t>
            </a:r>
            <a:endParaRPr lang="en-US" dirty="0" smtClean="0"/>
          </a:p>
          <a:p>
            <a:pPr lvl="1"/>
            <a:r>
              <a:rPr lang="en-US" dirty="0" smtClean="0"/>
              <a:t>Arab </a:t>
            </a:r>
            <a:r>
              <a:rPr lang="en-US" dirty="0"/>
              <a:t>Revolutions (Tunisia being the exception</a:t>
            </a:r>
            <a:r>
              <a:rPr lang="en-US" dirty="0" smtClean="0"/>
              <a:t>) </a:t>
            </a:r>
            <a:r>
              <a:rPr lang="en-US" dirty="0" smtClean="0">
                <a:hlinkClick r:id="rId6"/>
              </a:rPr>
              <a:t>Arab Nations</a:t>
            </a:r>
            <a:endParaRPr lang="en-US" dirty="0" smtClean="0"/>
          </a:p>
          <a:p>
            <a:endParaRPr lang="en-US" dirty="0"/>
          </a:p>
          <a:p>
            <a:r>
              <a:rPr lang="en-US" dirty="0" smtClean="0"/>
              <a:t>Are states outdated? </a:t>
            </a:r>
          </a:p>
          <a:p>
            <a:pPr lvl="1"/>
            <a:r>
              <a:rPr lang="en-US" dirty="0" smtClean="0"/>
              <a:t>trade agreements, multi-national corporations, porous nature of states with immigration and migration</a:t>
            </a:r>
          </a:p>
          <a:p>
            <a:endParaRPr lang="en-US" dirty="0" smtClean="0"/>
          </a:p>
        </p:txBody>
      </p:sp>
    </p:spTree>
    <p:extLst>
      <p:ext uri="{BB962C8B-B14F-4D97-AF65-F5344CB8AC3E}">
        <p14:creationId xmlns:p14="http://schemas.microsoft.com/office/powerpoint/2010/main" val="2764474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state</a:t>
            </a:r>
            <a:endParaRPr lang="en-US" dirty="0"/>
          </a:p>
        </p:txBody>
      </p:sp>
      <p:sp>
        <p:nvSpPr>
          <p:cNvPr id="3" name="Content Placeholder 2"/>
          <p:cNvSpPr>
            <a:spLocks noGrp="1"/>
          </p:cNvSpPr>
          <p:nvPr>
            <p:ph idx="1"/>
          </p:nvPr>
        </p:nvSpPr>
        <p:spPr/>
        <p:txBody>
          <a:bodyPr/>
          <a:lstStyle/>
          <a:p>
            <a:r>
              <a:rPr lang="en-US" b="1" dirty="0"/>
              <a:t>Democracy</a:t>
            </a:r>
            <a:r>
              <a:rPr lang="en-US" dirty="0"/>
              <a:t> may be defined as ‘government by the many’. It is generally prefixed by the word ‘liberal’ because of its association with liberal ideas promoting political liberty or freedom, </a:t>
            </a:r>
            <a:r>
              <a:rPr lang="en-US" dirty="0" err="1"/>
              <a:t>characterised</a:t>
            </a:r>
            <a:r>
              <a:rPr lang="en-US" dirty="0"/>
              <a:t> in particular by freedom of speech and the right to vote in elections. Rule by the majority is the main characteristic, as presidential candidates or political parties winning the majority of votes in elections assume power. Minorities may have influence on government in liberal democratic states by exercising pressure and influence through the system of political representation.</a:t>
            </a:r>
            <a:br>
              <a:rPr lang="en-US" dirty="0"/>
            </a:br>
            <a:endParaRPr lang="en-US" dirty="0"/>
          </a:p>
        </p:txBody>
      </p:sp>
    </p:spTree>
    <p:extLst>
      <p:ext uri="{BB962C8B-B14F-4D97-AF65-F5344CB8AC3E}">
        <p14:creationId xmlns:p14="http://schemas.microsoft.com/office/powerpoint/2010/main" val="93236723"/>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349</TotalTime>
  <Words>772</Words>
  <Application>Microsoft Office PowerPoint</Application>
  <PresentationFormat>Widescreen</PresentationFormat>
  <Paragraphs>95</Paragraphs>
  <Slides>17</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Corbel</vt:lpstr>
      <vt:lpstr>Roboto</vt:lpstr>
      <vt:lpstr>Basis</vt:lpstr>
      <vt:lpstr>Power</vt:lpstr>
      <vt:lpstr>Power is situational</vt:lpstr>
      <vt:lpstr>Legitimacy and Authority:</vt:lpstr>
      <vt:lpstr>Divisions of people</vt:lpstr>
      <vt:lpstr>Key Questions</vt:lpstr>
      <vt:lpstr>Defining State</vt:lpstr>
      <vt:lpstr>PowerPoint Presentation</vt:lpstr>
      <vt:lpstr>States and statehood</vt:lpstr>
      <vt:lpstr>Forms of state</vt:lpstr>
      <vt:lpstr>Is there a real difference between totalitarian and authoritarian states?</vt:lpstr>
      <vt:lpstr>Is there a real difference between totalitarian and authoritarian states?</vt:lpstr>
      <vt:lpstr>Functions of the state</vt:lpstr>
      <vt:lpstr>Types of power</vt:lpstr>
      <vt:lpstr>Other Types of Power</vt:lpstr>
      <vt:lpstr>unilateralism vs multilateralism </vt:lpstr>
      <vt:lpstr>Trump, Sanctions and Iran: An Explainer </vt:lpstr>
      <vt:lpstr>Venezuela Case study</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dc:title>
  <dc:creator>Susan Hines</dc:creator>
  <cp:lastModifiedBy>Susan Hines</cp:lastModifiedBy>
  <cp:revision>16</cp:revision>
  <dcterms:created xsi:type="dcterms:W3CDTF">2018-08-28T19:35:13Z</dcterms:created>
  <dcterms:modified xsi:type="dcterms:W3CDTF">2018-08-31T12:43:19Z</dcterms:modified>
</cp:coreProperties>
</file>